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7"/>
  </p:notesMasterIdLst>
  <p:sldIdLst>
    <p:sldId id="256" r:id="rId2"/>
    <p:sldId id="302" r:id="rId3"/>
    <p:sldId id="277" r:id="rId4"/>
    <p:sldId id="278" r:id="rId5"/>
    <p:sldId id="280" r:id="rId6"/>
    <p:sldId id="281" r:id="rId7"/>
    <p:sldId id="282" r:id="rId8"/>
    <p:sldId id="307" r:id="rId9"/>
    <p:sldId id="284" r:id="rId10"/>
    <p:sldId id="285" r:id="rId11"/>
    <p:sldId id="286" r:id="rId12"/>
    <p:sldId id="287" r:id="rId13"/>
    <p:sldId id="308" r:id="rId14"/>
    <p:sldId id="288" r:id="rId15"/>
    <p:sldId id="289" r:id="rId16"/>
    <p:sldId id="304" r:id="rId17"/>
    <p:sldId id="303" r:id="rId18"/>
    <p:sldId id="290" r:id="rId19"/>
    <p:sldId id="291" r:id="rId20"/>
    <p:sldId id="305" r:id="rId21"/>
    <p:sldId id="306" r:id="rId22"/>
    <p:sldId id="258" r:id="rId23"/>
    <p:sldId id="292" r:id="rId24"/>
    <p:sldId id="323" r:id="rId25"/>
    <p:sldId id="259" r:id="rId26"/>
    <p:sldId id="293" r:id="rId27"/>
    <p:sldId id="294" r:id="rId28"/>
    <p:sldId id="261" r:id="rId29"/>
    <p:sldId id="262" r:id="rId30"/>
    <p:sldId id="265" r:id="rId31"/>
    <p:sldId id="329" r:id="rId32"/>
    <p:sldId id="324" r:id="rId33"/>
    <p:sldId id="327" r:id="rId34"/>
    <p:sldId id="325" r:id="rId35"/>
    <p:sldId id="316" r:id="rId36"/>
    <p:sldId id="317" r:id="rId37"/>
    <p:sldId id="319" r:id="rId38"/>
    <p:sldId id="318" r:id="rId39"/>
    <p:sldId id="320" r:id="rId40"/>
    <p:sldId id="321" r:id="rId41"/>
    <p:sldId id="322" r:id="rId42"/>
    <p:sldId id="312" r:id="rId43"/>
    <p:sldId id="310" r:id="rId44"/>
    <p:sldId id="311" r:id="rId45"/>
    <p:sldId id="309" r:id="rId46"/>
    <p:sldId id="300" r:id="rId47"/>
    <p:sldId id="314" r:id="rId48"/>
    <p:sldId id="315" r:id="rId49"/>
    <p:sldId id="297" r:id="rId50"/>
    <p:sldId id="269" r:id="rId51"/>
    <p:sldId id="270" r:id="rId52"/>
    <p:sldId id="271" r:id="rId53"/>
    <p:sldId id="272" r:id="rId54"/>
    <p:sldId id="328" r:id="rId55"/>
    <p:sldId id="276" r:id="rId56"/>
  </p:sldIdLst>
  <p:sldSz cx="9144000" cy="5143500" type="screen16x9"/>
  <p:notesSz cx="6858000" cy="9144000"/>
  <p:embeddedFontLst>
    <p:embeddedFont>
      <p:font typeface="Nunito" panose="020B0604020202020204" charset="0"/>
      <p:regular r:id="rId58"/>
      <p:bold r:id="rId59"/>
      <p:italic r:id="rId60"/>
      <p:boldItalic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60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41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313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539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4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38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7847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030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129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5687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689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13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8949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755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44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114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8752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357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0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416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0686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01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2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39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300"/>
              <a:buChar char="●"/>
              <a:defRPr/>
            </a:lvl1pPr>
            <a:lvl2pPr lvl="1" algn="ctr">
              <a:spcBef>
                <a:spcPts val="0"/>
              </a:spcBef>
              <a:buSzPts val="1100"/>
              <a:buChar char="○"/>
              <a:defRPr/>
            </a:lvl2pPr>
            <a:lvl3pPr lvl="2" algn="ctr">
              <a:spcBef>
                <a:spcPts val="0"/>
              </a:spcBef>
              <a:buSzPts val="1100"/>
              <a:buChar char="■"/>
              <a:defRPr/>
            </a:lvl3pPr>
            <a:lvl4pPr lvl="3" algn="ctr">
              <a:spcBef>
                <a:spcPts val="0"/>
              </a:spcBef>
              <a:buSzPts val="1100"/>
              <a:buChar char="●"/>
              <a:defRPr/>
            </a:lvl4pPr>
            <a:lvl5pPr lvl="4" algn="ctr">
              <a:spcBef>
                <a:spcPts val="0"/>
              </a:spcBef>
              <a:buSzPts val="1100"/>
              <a:buChar char="○"/>
              <a:defRPr/>
            </a:lvl5pPr>
            <a:lvl6pPr lvl="5" algn="ctr">
              <a:spcBef>
                <a:spcPts val="0"/>
              </a:spcBef>
              <a:buSzPts val="1100"/>
              <a:buChar char="■"/>
              <a:defRPr/>
            </a:lvl6pPr>
            <a:lvl7pPr lvl="6" algn="ctr">
              <a:spcBef>
                <a:spcPts val="0"/>
              </a:spcBef>
              <a:buSzPts val="1100"/>
              <a:buChar char="●"/>
              <a:defRPr/>
            </a:lvl7pPr>
            <a:lvl8pPr lvl="7" algn="ctr">
              <a:spcBef>
                <a:spcPts val="0"/>
              </a:spcBef>
              <a:buSzPts val="1100"/>
              <a:buChar char="○"/>
              <a:defRPr/>
            </a:lvl8pPr>
            <a:lvl9pPr lvl="8" algn="ctr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200"/>
              <a:buNone/>
              <a:defRPr sz="3200"/>
            </a:lvl1pPr>
            <a:lvl2pPr lvl="1" algn="ctr">
              <a:spcBef>
                <a:spcPts val="0"/>
              </a:spcBef>
              <a:buSzPts val="3200"/>
              <a:buNone/>
              <a:defRPr sz="3200"/>
            </a:lvl2pPr>
            <a:lvl3pPr lvl="2" algn="ctr">
              <a:spcBef>
                <a:spcPts val="0"/>
              </a:spcBef>
              <a:buSzPts val="3200"/>
              <a:buNone/>
              <a:defRPr sz="3200"/>
            </a:lvl3pPr>
            <a:lvl4pPr lvl="3" algn="ctr">
              <a:spcBef>
                <a:spcPts val="0"/>
              </a:spcBef>
              <a:buSzPts val="3200"/>
              <a:buNone/>
              <a:defRPr sz="3200"/>
            </a:lvl4pPr>
            <a:lvl5pPr lvl="4" algn="ctr">
              <a:spcBef>
                <a:spcPts val="0"/>
              </a:spcBef>
              <a:buSzPts val="3200"/>
              <a:buNone/>
              <a:defRPr sz="3200"/>
            </a:lvl5pPr>
            <a:lvl6pPr lvl="5" algn="ctr">
              <a:spcBef>
                <a:spcPts val="0"/>
              </a:spcBef>
              <a:buSzPts val="3200"/>
              <a:buNone/>
              <a:defRPr sz="3200"/>
            </a:lvl6pPr>
            <a:lvl7pPr lvl="6" algn="ctr">
              <a:spcBef>
                <a:spcPts val="0"/>
              </a:spcBef>
              <a:buSzPts val="3200"/>
              <a:buNone/>
              <a:defRPr sz="3200"/>
            </a:lvl7pPr>
            <a:lvl8pPr lvl="7" algn="ctr">
              <a:spcBef>
                <a:spcPts val="0"/>
              </a:spcBef>
              <a:buSzPts val="3200"/>
              <a:buNone/>
              <a:defRPr sz="3200"/>
            </a:lvl8pPr>
            <a:lvl9pPr lvl="8" algn="ctr">
              <a:spcBef>
                <a:spcPts val="0"/>
              </a:spcBef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765544" y="544565"/>
            <a:ext cx="7790121" cy="3743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br>
              <a:rPr lang="en-GB" sz="1600" b="1" dirty="0"/>
            </a:br>
            <a:br>
              <a:rPr lang="en-GB" sz="1600" b="1" dirty="0"/>
            </a:br>
            <a:r>
              <a:rPr lang="en-GB" sz="1600" b="1" dirty="0"/>
              <a:t>UN Flagship Report on Disability and Development | 2018</a:t>
            </a:r>
            <a:br>
              <a:rPr lang="en-US" sz="1600" dirty="0"/>
            </a:br>
            <a:r>
              <a:rPr lang="en-GB" sz="1600" b="1" i="1" dirty="0"/>
              <a:t>Realizing the SDGs by, for and with persons with disabilities</a:t>
            </a:r>
            <a:br>
              <a:rPr lang="en-GB" sz="1600" b="1" i="1" dirty="0"/>
            </a:br>
            <a:br>
              <a:rPr lang="en" sz="3000" dirty="0"/>
            </a:br>
            <a:r>
              <a:rPr lang="en-US" sz="3000" dirty="0"/>
              <a:t>Sustainable Development Goal 5:</a:t>
            </a:r>
            <a:br>
              <a:rPr lang="en-US" sz="3000" dirty="0"/>
            </a:br>
            <a:r>
              <a:rPr lang="en" sz="3000" dirty="0"/>
              <a:t>Gender Equality and Empowerment of Women and Girls with Disabilities</a:t>
            </a:r>
            <a:br>
              <a:rPr lang="en" sz="3000" dirty="0"/>
            </a:br>
            <a:br>
              <a:rPr lang="en" sz="3000" dirty="0"/>
            </a:br>
            <a:r>
              <a:rPr lang="en-GB" sz="1400" b="1" dirty="0"/>
              <a:t>Expert Group Meeting on Monitoring and </a:t>
            </a:r>
            <a:r>
              <a:rPr lang="en-GB" sz="1400" b="1" dirty="0" err="1"/>
              <a:t>LaBouisse</a:t>
            </a:r>
            <a:r>
              <a:rPr lang="en-GB" sz="1400" b="1" dirty="0"/>
              <a:t> Hall, UNICEF Headquarters,  Evaluation for Disability-inclusive Development, 13-14 Dec 2017, New York</a:t>
            </a:r>
            <a:br>
              <a:rPr lang="en-US" dirty="0"/>
            </a:br>
            <a:endParaRPr lang="en" sz="3000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4CD24EEA-07EB-4BF1-8166-F5821972CE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93475385"/>
                  </p:ext>
                </p:extLst>
              </p:nvPr>
            </p:nvGraphicFramePr>
            <p:xfrm>
              <a:off x="-2438400" y="-406717"/>
              <a:ext cx="2286000" cy="1285875"/>
            </p:xfrm>
            <a:graphic>
              <a:graphicData uri="http://schemas.microsoft.com/office/powerpoint/2016/slidezoom">
                <pslz:sldZm>
                  <pslz:sldZmObj sldId="256" cId="0">
                    <pslz:zmPr id="{4DA413AA-AAE0-4719-B89A-F1679F26F7D3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CD24EEA-07EB-4BF1-8166-F5821972CE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438400" y="-406717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5995-99F6-427B-B9DF-8A5842CC5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Audience and focus of the chapter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DED2A-B601-42F7-9D98-C19B29109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482" y="1607548"/>
            <a:ext cx="7505700" cy="296009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/>
              <a:t>Audience:</a:t>
            </a:r>
          </a:p>
          <a:p>
            <a:pPr marL="274320">
              <a:spcAft>
                <a:spcPts val="600"/>
              </a:spcAft>
            </a:pPr>
            <a:r>
              <a:rPr lang="en-US" sz="1600" dirty="0"/>
              <a:t>Those working in the areas of </a:t>
            </a:r>
          </a:p>
          <a:p>
            <a:pPr marL="274320" lvl="0">
              <a:spcAft>
                <a:spcPts val="600"/>
              </a:spcAft>
            </a:pPr>
            <a:r>
              <a:rPr lang="en-GB" sz="1600" dirty="0"/>
              <a:t>Rights and inclusions of persons with disabilities</a:t>
            </a:r>
            <a:endParaRPr lang="en-US" sz="1600" dirty="0"/>
          </a:p>
          <a:p>
            <a:pPr marL="274320" lvl="0">
              <a:spcAft>
                <a:spcPts val="600"/>
              </a:spcAft>
            </a:pPr>
            <a:r>
              <a:rPr lang="en-GB" sz="1600" dirty="0"/>
              <a:t>Gender equality and empowerment of women and girls</a:t>
            </a:r>
            <a:endParaRPr lang="en-US" sz="1600" dirty="0"/>
          </a:p>
          <a:p>
            <a:pPr>
              <a:spcAft>
                <a:spcPts val="600"/>
              </a:spcAft>
              <a:buNone/>
            </a:pPr>
            <a:r>
              <a:rPr lang="en-GB" sz="1600" dirty="0"/>
              <a:t>Tried to: </a:t>
            </a:r>
            <a:endParaRPr lang="en-US" sz="1600" dirty="0"/>
          </a:p>
          <a:p>
            <a:pPr marL="274320" lvl="0">
              <a:spcAft>
                <a:spcPts val="600"/>
              </a:spcAft>
            </a:pPr>
            <a:r>
              <a:rPr lang="en-GB" sz="1600" dirty="0"/>
              <a:t>Organize the information around the targets of SDG 5 to better understand what we know about women and girls with disabilities compared to other women and girls</a:t>
            </a:r>
            <a:endParaRPr lang="en-US" sz="1600" dirty="0"/>
          </a:p>
          <a:p>
            <a:pPr marL="274320" lvl="0">
              <a:spcAft>
                <a:spcPts val="600"/>
              </a:spcAft>
            </a:pPr>
            <a:r>
              <a:rPr lang="en-GB" sz="1600" dirty="0"/>
              <a:t>Address the development and humanitarian continuum. </a:t>
            </a:r>
            <a:endParaRPr lang="en-US" sz="16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F606-C8BE-4E81-95E0-5D9D2B585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Would like your feedback 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15084-E3FC-4E05-85B8-E4721F727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670" y="1629320"/>
            <a:ext cx="7505700" cy="2448000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1600" b="1" dirty="0"/>
              <a:t>Noting the concerns with and gaps in evidence/information </a:t>
            </a:r>
          </a:p>
          <a:p>
            <a:pPr>
              <a:spcAft>
                <a:spcPts val="600"/>
              </a:spcAft>
              <a:buNone/>
            </a:pPr>
            <a:endParaRPr lang="en-US" sz="1600" b="1" dirty="0"/>
          </a:p>
          <a:p>
            <a:pPr>
              <a:spcAft>
                <a:spcPts val="600"/>
              </a:spcAft>
              <a:buNone/>
            </a:pPr>
            <a:r>
              <a:rPr lang="en-US" sz="1600" b="1" dirty="0"/>
              <a:t>Whether to:</a:t>
            </a:r>
          </a:p>
          <a:p>
            <a:pPr marL="365760" lvl="0">
              <a:spcAft>
                <a:spcPts val="600"/>
              </a:spcAft>
            </a:pPr>
            <a:r>
              <a:rPr lang="en-GB" sz="1600" b="1" dirty="0"/>
              <a:t>Work with the evidence we have, including input to the prototype??</a:t>
            </a:r>
            <a:endParaRPr lang="en-US" sz="1600" b="1" dirty="0"/>
          </a:p>
          <a:p>
            <a:pPr marL="365760" lvl="0">
              <a:spcAft>
                <a:spcPts val="600"/>
              </a:spcAft>
            </a:pPr>
            <a:r>
              <a:rPr lang="en-GB" sz="1600" b="1" dirty="0"/>
              <a:t>Focus on thematic areas where information is available? </a:t>
            </a:r>
            <a:endParaRPr lang="en-US" sz="1600" b="1" dirty="0"/>
          </a:p>
          <a:p>
            <a:pPr marL="365760" lvl="0">
              <a:spcAft>
                <a:spcPts val="600"/>
              </a:spcAft>
            </a:pPr>
            <a:r>
              <a:rPr lang="en-GB" sz="1600" b="1" dirty="0"/>
              <a:t>Look for additional quantitative data/evidence in UN and other international/regional organizations?</a:t>
            </a:r>
            <a:endParaRPr lang="en-US" sz="1600" b="1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786F-CC05-4B80-807C-047AE7A2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Options to collaborate and coordinate with other task teams</a:t>
            </a:r>
            <a:br>
              <a:rPr lang="en-US" sz="3200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0098A-80C1-4F23-948B-AA00BBB14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093" y="1990725"/>
            <a:ext cx="7070209" cy="244800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en-GB" sz="1600" b="1" dirty="0"/>
              <a:t> Whether and how gender perspectives are being addressed in other chapters / under other SDGs</a:t>
            </a:r>
            <a:endParaRPr lang="en-US" sz="1600" b="1" dirty="0"/>
          </a:p>
          <a:p>
            <a:pPr lvl="0">
              <a:spcAft>
                <a:spcPts val="600"/>
              </a:spcAft>
            </a:pPr>
            <a:r>
              <a:rPr lang="en-GB" sz="1600" b="1" dirty="0"/>
              <a:t> Evidence or sources of evidence other teams can share as input for the chapter on SDG 5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8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62062" y="1847700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/>
              <a:t>SDG 5: Targets and Interlinkages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172238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F014-D08C-4212-A73F-8105B2B2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SDG 5: Targets and Interlinkages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BF3C2-6EC7-4CB3-896A-E1E51982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1632584"/>
            <a:ext cx="7505700" cy="2771775"/>
          </a:xfrm>
        </p:spPr>
        <p:txBody>
          <a:bodyPr/>
          <a:lstStyle/>
          <a:p>
            <a:pPr>
              <a:buNone/>
            </a:pPr>
            <a:r>
              <a:rPr lang="en-US" sz="1600" b="1" dirty="0"/>
              <a:t>5.1 End all forms of discrimination against all women and girls everywhere</a:t>
            </a:r>
          </a:p>
          <a:p>
            <a:pPr marL="285750" indent="-285750"/>
            <a:r>
              <a:rPr lang="en-US" sz="1600" dirty="0"/>
              <a:t>Also related to the chapter </a:t>
            </a:r>
            <a:r>
              <a:rPr lang="en-US" sz="1600" b="1" dirty="0"/>
              <a:t>SDG10 on inequalities</a:t>
            </a:r>
          </a:p>
          <a:p>
            <a:pPr marL="285750" indent="-285750"/>
            <a:r>
              <a:rPr lang="en-US" sz="1600" dirty="0"/>
              <a:t>Could also be addressed in </a:t>
            </a:r>
            <a:r>
              <a:rPr lang="en-US" sz="1600" b="1" dirty="0"/>
              <a:t>all other chapters highlighting </a:t>
            </a:r>
          </a:p>
          <a:p>
            <a:pPr marL="548640" indent="-285750"/>
            <a:r>
              <a:rPr lang="en-US" sz="1600" dirty="0"/>
              <a:t>Any information available but not included in the chapter</a:t>
            </a:r>
          </a:p>
          <a:p>
            <a:pPr marL="548640" indent="-285750"/>
            <a:r>
              <a:rPr lang="en-US" sz="1600" dirty="0"/>
              <a:t>Good practices, and/or challenges including disaggregation by sex, age and disability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12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F014-D08C-4212-A73F-8105B2B2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883710"/>
            <a:ext cx="7505700" cy="954600"/>
          </a:xfrm>
        </p:spPr>
        <p:txBody>
          <a:bodyPr/>
          <a:lstStyle/>
          <a:p>
            <a:r>
              <a:rPr lang="en-US" dirty="0"/>
              <a:t>SDG 5: Targets and Interlinkages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BF3C2-6EC7-4CB3-896A-E1E51982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84" y="1726664"/>
            <a:ext cx="7813122" cy="2616736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b="1" dirty="0"/>
              <a:t>Proposed areas of focus:</a:t>
            </a:r>
          </a:p>
          <a:p>
            <a:pPr marL="285750" indent="-285750">
              <a:lnSpc>
                <a:spcPct val="100000"/>
              </a:lnSpc>
            </a:pPr>
            <a:r>
              <a:rPr lang="en-US" sz="1600" b="1" dirty="0"/>
              <a:t>5.5 </a:t>
            </a:r>
            <a:r>
              <a:rPr lang="en-US" sz="1600" dirty="0"/>
              <a:t>Ensure women’s </a:t>
            </a:r>
            <a:r>
              <a:rPr lang="en-US" sz="1600" b="1" dirty="0"/>
              <a:t>full and effective participation and equal opportunities for leadership </a:t>
            </a:r>
            <a:r>
              <a:rPr lang="en-US" sz="1600" dirty="0"/>
              <a:t>at all levels of decision-making in political, economic and public life</a:t>
            </a:r>
          </a:p>
          <a:p>
            <a:pPr marL="731520" lvl="1" indent="-285750">
              <a:lnSpc>
                <a:spcPct val="100000"/>
              </a:lnSpc>
            </a:pPr>
            <a:r>
              <a:rPr lang="en-US" sz="1600" dirty="0"/>
              <a:t>Also related to the chapter on </a:t>
            </a:r>
            <a:r>
              <a:rPr lang="en-US" sz="1600" b="1" dirty="0"/>
              <a:t>SDG 16</a:t>
            </a:r>
            <a:r>
              <a:rPr lang="en-US" sz="1600" dirty="0"/>
              <a:t>: 16.7 Ensure responsive, inclusive, participatory and representative decision-making at all levels</a:t>
            </a:r>
          </a:p>
          <a:p>
            <a:pPr marL="445770" lvl="1">
              <a:lnSpc>
                <a:spcPct val="100000"/>
              </a:lnSpc>
              <a:buNone/>
            </a:pPr>
            <a:endParaRPr lang="en-US" sz="1600" b="1" dirty="0"/>
          </a:p>
          <a:p>
            <a:pPr>
              <a:lnSpc>
                <a:spcPct val="100000"/>
              </a:lnSpc>
              <a:buNone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14060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83593-F9CB-4479-ABF7-26DC629B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5: Targets and Interlinkages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77E8B-BCB9-4BD8-B487-294D348C3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1800200"/>
            <a:ext cx="7505700" cy="255270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b="1" dirty="0"/>
              <a:t>Proposed areas of focus (continued)</a:t>
            </a:r>
          </a:p>
          <a:p>
            <a:pPr marL="285750" indent="-285750">
              <a:lnSpc>
                <a:spcPct val="100000"/>
              </a:lnSpc>
            </a:pPr>
            <a:r>
              <a:rPr lang="en-US" sz="1600" b="1" dirty="0"/>
              <a:t>5.4 </a:t>
            </a:r>
            <a:r>
              <a:rPr lang="en-US" sz="1600" dirty="0"/>
              <a:t>Recognize and value </a:t>
            </a:r>
            <a:r>
              <a:rPr lang="en-US" sz="1600" b="1" dirty="0"/>
              <a:t>unpaid care and domestic work </a:t>
            </a:r>
            <a:r>
              <a:rPr lang="en-US" sz="1600" dirty="0"/>
              <a:t>through the provision of </a:t>
            </a:r>
            <a:r>
              <a:rPr lang="en-US" sz="1600" b="1" dirty="0"/>
              <a:t>public services, infrastructure and social protection </a:t>
            </a:r>
            <a:r>
              <a:rPr lang="en-US" sz="1600" dirty="0"/>
              <a:t>policies and the promotion of </a:t>
            </a:r>
            <a:r>
              <a:rPr lang="en-US" sz="1600" b="1" dirty="0"/>
              <a:t>shared responsibility </a:t>
            </a:r>
            <a:r>
              <a:rPr lang="en-US" sz="1600" dirty="0"/>
              <a:t>within the household and the family as nationally appropriate</a:t>
            </a:r>
          </a:p>
          <a:p>
            <a:pPr marL="640080" lvl="1" indent="-285750">
              <a:lnSpc>
                <a:spcPct val="100000"/>
              </a:lnSpc>
            </a:pPr>
            <a:r>
              <a:rPr lang="en-US" sz="1600" dirty="0"/>
              <a:t>Also related to chapters on </a:t>
            </a:r>
            <a:r>
              <a:rPr lang="en-US" sz="1600" b="1" dirty="0"/>
              <a:t>SDG 8</a:t>
            </a:r>
            <a:r>
              <a:rPr lang="en-US" sz="1600" dirty="0"/>
              <a:t> employment, and </a:t>
            </a:r>
            <a:r>
              <a:rPr lang="en-US" sz="1600" b="1" dirty="0"/>
              <a:t>SDGs 1&amp;2 </a:t>
            </a:r>
            <a:r>
              <a:rPr lang="en-US" sz="1600" dirty="0"/>
              <a:t>social protection, and </a:t>
            </a:r>
            <a:r>
              <a:rPr lang="en-US" sz="1600" b="1" dirty="0"/>
              <a:t>SDG 11 </a:t>
            </a:r>
            <a:r>
              <a:rPr lang="en-US" sz="1600" dirty="0"/>
              <a:t>Accessible and inclusive cities and human settlements</a:t>
            </a:r>
            <a:r>
              <a:rPr lang="en-US" sz="1600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6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1094-7A87-4D96-A898-F8C839417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5: Targets and Interlinkages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75269-E19E-4FC2-BB73-0604620E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810" y="1800200"/>
            <a:ext cx="7505700" cy="266512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b="1" dirty="0"/>
              <a:t>Proposed areas of focus (continued):</a:t>
            </a:r>
          </a:p>
          <a:p>
            <a:pPr marL="285750" indent="-285750">
              <a:lnSpc>
                <a:spcPct val="100000"/>
              </a:lnSpc>
            </a:pPr>
            <a:r>
              <a:rPr lang="en-US" sz="1600" b="1" dirty="0"/>
              <a:t>5.a </a:t>
            </a:r>
            <a:r>
              <a:rPr lang="en-US" sz="1600" dirty="0"/>
              <a:t>Undertake reforms to give women </a:t>
            </a:r>
            <a:r>
              <a:rPr lang="en-US" sz="1600" b="1" dirty="0"/>
              <a:t>equal rights to economic resources</a:t>
            </a:r>
            <a:r>
              <a:rPr lang="en-US" sz="1600" dirty="0"/>
              <a:t>, as well as </a:t>
            </a:r>
            <a:r>
              <a:rPr lang="en-US" sz="1600" b="1" dirty="0"/>
              <a:t>access to ownership and control </a:t>
            </a:r>
            <a:r>
              <a:rPr lang="en-US" sz="1600" dirty="0"/>
              <a:t>over land and other forms of property, financial services, inheritance and natural resources, in accordance with national laws</a:t>
            </a:r>
          </a:p>
          <a:p>
            <a:pPr marL="548640" lvl="1" indent="-285750">
              <a:lnSpc>
                <a:spcPct val="100000"/>
              </a:lnSpc>
            </a:pPr>
            <a:r>
              <a:rPr lang="en-US" sz="1600" dirty="0"/>
              <a:t>Also related to the chapters addressing employment, social protection, poverty and hunger, </a:t>
            </a:r>
            <a:r>
              <a:rPr lang="en-US" sz="1600" b="1" dirty="0"/>
              <a:t>SDGs 6 and 7 on water and sanitation and energy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298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F014-D08C-4212-A73F-8105B2B2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670350"/>
            <a:ext cx="7505700" cy="954600"/>
          </a:xfrm>
        </p:spPr>
        <p:txBody>
          <a:bodyPr/>
          <a:lstStyle/>
          <a:p>
            <a:r>
              <a:rPr lang="en-US" dirty="0"/>
              <a:t>SDG 5: Targets and Interlinkages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BF3C2-6EC7-4CB3-896A-E1E51982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284" y="1274430"/>
            <a:ext cx="8120543" cy="328995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b="1" dirty="0"/>
              <a:t>Coordination with other task teams </a:t>
            </a:r>
          </a:p>
          <a:p>
            <a:pPr marL="285750" indent="-285750">
              <a:lnSpc>
                <a:spcPct val="100000"/>
              </a:lnSpc>
            </a:pPr>
            <a:r>
              <a:rPr lang="en-US" sz="1600" b="1" dirty="0"/>
              <a:t>5.2 Eliminate all forms of violence </a:t>
            </a:r>
            <a:r>
              <a:rPr lang="en-US" sz="1600" dirty="0"/>
              <a:t>against all women and girls in the public and private spheres, including trafficking and sexual and other types of exploitation</a:t>
            </a:r>
          </a:p>
          <a:p>
            <a:pPr marL="285750" indent="-285750"/>
            <a:r>
              <a:rPr lang="en-US" sz="1600" b="1" dirty="0"/>
              <a:t>5.3 Eliminate all harmful practices</a:t>
            </a:r>
            <a:r>
              <a:rPr lang="en-US" sz="1600" dirty="0"/>
              <a:t>, such as child, early and forced marriage and female genital mutilation</a:t>
            </a:r>
          </a:p>
          <a:p>
            <a:pPr marL="548640" lvl="1" indent="-285750">
              <a:spcAft>
                <a:spcPts val="0"/>
              </a:spcAft>
            </a:pPr>
            <a:r>
              <a:rPr lang="en-US" sz="1600" dirty="0"/>
              <a:t>Will be addressed in the chapter of ensuring access for persons with disabilities to sexual and reproductive health and reproductive rights</a:t>
            </a:r>
          </a:p>
          <a:p>
            <a:pPr marL="548640" lvl="1" indent="-285750">
              <a:spcAft>
                <a:spcPts val="0"/>
              </a:spcAft>
            </a:pPr>
            <a:r>
              <a:rPr lang="en-US" sz="1600" dirty="0"/>
              <a:t>Could also be addressed in the chapters on violence and access to justice, and disasters, humanitarian crisis and climate change</a:t>
            </a:r>
            <a:r>
              <a:rPr lang="en-US" sz="1600" b="1" dirty="0"/>
              <a:t>.</a:t>
            </a:r>
          </a:p>
          <a:p>
            <a:pPr>
              <a:lnSpc>
                <a:spcPct val="10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4105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F014-D08C-4212-A73F-8105B2B2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26" y="731310"/>
            <a:ext cx="7505700" cy="954600"/>
          </a:xfrm>
        </p:spPr>
        <p:txBody>
          <a:bodyPr/>
          <a:lstStyle/>
          <a:p>
            <a:r>
              <a:rPr lang="en-US" dirty="0"/>
              <a:t>SDG 5: Targets and Interlinkages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BF3C2-6EC7-4CB3-896A-E1E519821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474" y="1685910"/>
            <a:ext cx="8120543" cy="2672730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b="1" dirty="0"/>
              <a:t>Coordination with other task teams (continued).</a:t>
            </a:r>
          </a:p>
          <a:p>
            <a:pPr marL="285750" indent="-285750">
              <a:lnSpc>
                <a:spcPct val="100000"/>
              </a:lnSpc>
            </a:pPr>
            <a:r>
              <a:rPr lang="en-US" sz="1600" b="1" dirty="0"/>
              <a:t>5.6 </a:t>
            </a:r>
            <a:r>
              <a:rPr lang="en-US" sz="1600" dirty="0"/>
              <a:t>Ensure universal access to </a:t>
            </a:r>
            <a:r>
              <a:rPr lang="en-US" sz="1600" b="1" dirty="0"/>
              <a:t>sexual and reproductive health and reproductive rights </a:t>
            </a:r>
            <a:r>
              <a:rPr lang="en-US" sz="1600" dirty="0"/>
              <a:t>as agreed in accordance with the </a:t>
            </a:r>
            <a:r>
              <a:rPr lang="en-US" sz="1600" dirty="0" err="1"/>
              <a:t>Programme</a:t>
            </a:r>
            <a:r>
              <a:rPr lang="en-US" sz="1600" dirty="0"/>
              <a:t> of Action of the International Conference on Population and Development and the Beijing Platform for Action and the outcome documents of their review conferences</a:t>
            </a:r>
          </a:p>
          <a:p>
            <a:pPr marL="548640" lvl="1" indent="-285750">
              <a:lnSpc>
                <a:spcPct val="100000"/>
              </a:lnSpc>
            </a:pPr>
            <a:r>
              <a:rPr lang="en-US" sz="1600" dirty="0"/>
              <a:t>Will be the focus of the chapter of ensuring access for persons with disabilities to sexual and reproductive health and reproductive rights</a:t>
            </a:r>
          </a:p>
          <a:p>
            <a:pPr marL="285750" lvl="1" indent="-285750"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023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/>
              <a:t>Overview</a:t>
            </a:r>
            <a:br>
              <a:rPr lang="en-US" dirty="0"/>
            </a:br>
            <a:endParaRPr lang="en" dirty="0"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19150" y="1465845"/>
            <a:ext cx="7505700" cy="30612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/>
              <a:t>Task Team</a:t>
            </a:r>
            <a:endParaRPr lang="en-US" sz="2000" dirty="0"/>
          </a:p>
          <a:p>
            <a:pPr lvl="0"/>
            <a:r>
              <a:rPr lang="en-US" sz="2000" b="1" dirty="0"/>
              <a:t>Process, gaps, and challenges</a:t>
            </a:r>
            <a:endParaRPr lang="en-US" sz="2000" dirty="0"/>
          </a:p>
          <a:p>
            <a:pPr lvl="0"/>
            <a:r>
              <a:rPr lang="en-US" sz="2000" b="1" dirty="0"/>
              <a:t>Content and Findings</a:t>
            </a:r>
            <a:endParaRPr lang="en-US" sz="2000" dirty="0"/>
          </a:p>
          <a:p>
            <a:pPr lvl="0"/>
            <a:r>
              <a:rPr lang="en-US" sz="2000" b="1" dirty="0"/>
              <a:t>Way Forward</a:t>
            </a:r>
            <a:endParaRPr lang="en-US" sz="2000"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1800" b="1" dirty="0"/>
          </a:p>
        </p:txBody>
      </p:sp>
    </p:spTree>
    <p:extLst>
      <p:ext uri="{BB962C8B-B14F-4D97-AF65-F5344CB8AC3E}">
        <p14:creationId xmlns:p14="http://schemas.microsoft.com/office/powerpoint/2010/main" val="2746173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FF36-AC9C-49B0-B29F-09D31F139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SDG 5: Targets and Interlinkages </a:t>
            </a:r>
            <a:r>
              <a:rPr lang="en-US" sz="2400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D083E-5966-4815-B2B7-CBABFA67B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990725"/>
            <a:ext cx="7505700" cy="2314575"/>
          </a:xfrm>
        </p:spPr>
        <p:txBody>
          <a:bodyPr/>
          <a:lstStyle/>
          <a:p>
            <a:pPr>
              <a:lnSpc>
                <a:spcPct val="100000"/>
              </a:lnSpc>
              <a:buNone/>
            </a:pPr>
            <a:r>
              <a:rPr lang="en-US" sz="1600" b="1" dirty="0"/>
              <a:t>Coordination with other task teams (continued).</a:t>
            </a:r>
          </a:p>
          <a:p>
            <a:pPr marL="285750" indent="-285750">
              <a:lnSpc>
                <a:spcPct val="100000"/>
              </a:lnSpc>
            </a:pPr>
            <a:r>
              <a:rPr lang="en-US" sz="1600" b="1" dirty="0"/>
              <a:t>5.b </a:t>
            </a:r>
            <a:r>
              <a:rPr lang="en-US" sz="1600" dirty="0"/>
              <a:t>Enhance the use of </a:t>
            </a:r>
            <a:r>
              <a:rPr lang="en-US" sz="1600" b="1" dirty="0"/>
              <a:t>enabling technology, in particular information and communications technology</a:t>
            </a:r>
            <a:r>
              <a:rPr lang="en-US" sz="1600" dirty="0"/>
              <a:t>, to promote the empowerment of women</a:t>
            </a:r>
          </a:p>
          <a:p>
            <a:pPr marL="457200" lvl="1" indent="-285750">
              <a:lnSpc>
                <a:spcPct val="100000"/>
              </a:lnSpc>
            </a:pPr>
            <a:r>
              <a:rPr lang="en-US" sz="1600" dirty="0"/>
              <a:t>Could be addressed in the chapters on ICTs / Assistive Devices, and Means of implementation: International cooperation, capacity building, technology and partnerships.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377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645042" y="1755550"/>
            <a:ext cx="7639021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600" dirty="0"/>
              <a:t>Introduction to the topic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53778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796290" y="525780"/>
            <a:ext cx="7505700" cy="7252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Introduction </a:t>
            </a:r>
            <a:r>
              <a:rPr lang="en-US" dirty="0"/>
              <a:t>to the Topic</a:t>
            </a:r>
            <a:endParaRPr lang="en" sz="2600" dirty="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66926" y="1159589"/>
            <a:ext cx="8027836" cy="333926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12750" indent="-285750">
              <a:spcAft>
                <a:spcPts val="0"/>
              </a:spcAft>
              <a:buSzPts val="1600"/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In </a:t>
            </a: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The 2030 Agenda resolves </a:t>
            </a: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to</a:t>
            </a:r>
            <a:endParaRPr lang="en" sz="1600" b="1" dirty="0">
              <a:latin typeface="Nunito"/>
              <a:ea typeface="Nunito"/>
              <a:cs typeface="Nunito"/>
              <a:sym typeface="Nunito"/>
            </a:endParaRP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r>
              <a:rPr lang="en-US" sz="1600" dirty="0">
                <a:latin typeface="Nunito"/>
                <a:ea typeface="Nunito"/>
                <a:cs typeface="Nunito"/>
                <a:sym typeface="Nunito"/>
              </a:rPr>
              <a:t>Achieve </a:t>
            </a:r>
            <a:r>
              <a:rPr lang="en-US" sz="1600" b="1" dirty="0">
                <a:latin typeface="Nunito"/>
              </a:rPr>
              <a:t>gender equality and empowerment </a:t>
            </a:r>
            <a:r>
              <a:rPr lang="en-US" sz="1600" dirty="0">
                <a:latin typeface="Nunito"/>
              </a:rPr>
              <a:t>of all women and girls</a:t>
            </a: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r>
              <a:rPr lang="en-US" sz="1600" dirty="0">
                <a:latin typeface="Nunito"/>
              </a:rPr>
              <a:t>Explicitly recognizes need to </a:t>
            </a:r>
            <a:r>
              <a:rPr lang="en-US" sz="1600" b="1" dirty="0">
                <a:latin typeface="Nunito"/>
              </a:rPr>
              <a:t>empower persons with disability</a:t>
            </a: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r>
              <a:rPr lang="en-US" sz="1600" dirty="0">
                <a:latin typeface="Nunito"/>
              </a:rPr>
              <a:t>Increase in </a:t>
            </a:r>
            <a:r>
              <a:rPr lang="en-US" sz="1600" b="1" dirty="0">
                <a:latin typeface="Nunito"/>
              </a:rPr>
              <a:t>investments to close the gender gap </a:t>
            </a:r>
            <a:r>
              <a:rPr lang="en-US" sz="1600" dirty="0">
                <a:latin typeface="Nunito"/>
              </a:rPr>
              <a:t>and strengthen support for institutions in relation to gender equality and the empowerment of women</a:t>
            </a:r>
            <a:r>
              <a:rPr lang="en-US" sz="1600" dirty="0"/>
              <a:t>.</a:t>
            </a:r>
          </a:p>
          <a:p>
            <a: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○"/>
            </a:pPr>
            <a:endParaRPr lang="en" sz="1600" b="1" dirty="0">
              <a:latin typeface="Nunito"/>
              <a:ea typeface="Nunito"/>
              <a:cs typeface="Nunito"/>
              <a:sym typeface="Nunito"/>
            </a:endParaRPr>
          </a:p>
          <a:p>
            <a:pPr marL="285750" indent="-285750">
              <a:spcAft>
                <a:spcPts val="0"/>
              </a:spcAft>
            </a:pPr>
            <a:r>
              <a:rPr lang="en-US" sz="1600" b="1" dirty="0">
                <a:latin typeface="Nunito"/>
              </a:rPr>
              <a:t>The 2030 Agenda</a:t>
            </a:r>
          </a:p>
          <a:p>
            <a:pPr marL="548640" lvl="1" indent="-285750">
              <a:spcAft>
                <a:spcPts val="0"/>
              </a:spcAft>
            </a:pPr>
            <a:r>
              <a:rPr lang="en-US" sz="1600" b="1" dirty="0">
                <a:latin typeface="Nunito"/>
              </a:rPr>
              <a:t>Opportunity to for the empowerment of women and girls with disabilities</a:t>
            </a:r>
          </a:p>
          <a:p>
            <a:pPr marL="548640" lvl="1" indent="-285750">
              <a:spcAft>
                <a:spcPts val="0"/>
              </a:spcAft>
            </a:pPr>
            <a:r>
              <a:rPr lang="en-US" sz="1600" b="1" dirty="0">
                <a:latin typeface="Nunito"/>
              </a:rPr>
              <a:t>Most targets with specific references to disability also include reference to gender/women/sex</a:t>
            </a:r>
          </a:p>
          <a:p>
            <a:pPr lvl="1">
              <a:buNone/>
            </a:pPr>
            <a:endParaRPr lang="en-US" sz="14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742950" y="820570"/>
            <a:ext cx="7505700" cy="551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Introduction </a:t>
            </a:r>
            <a:r>
              <a:rPr lang="en-US" dirty="0"/>
              <a:t>to the topic (continued)</a:t>
            </a:r>
            <a:endParaRPr lang="en" sz="2600" dirty="0"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6243" y="1908653"/>
            <a:ext cx="7885650" cy="232310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Tried to address </a:t>
            </a:r>
          </a:p>
          <a:p>
            <a:pPr marL="548640" lvl="1" indent="-285750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Other areas of intersectionality: </a:t>
            </a:r>
            <a:r>
              <a:rPr lang="en-US" sz="1600" dirty="0">
                <a:latin typeface="Nunito"/>
                <a:ea typeface="Nunito"/>
                <a:cs typeface="Nunito"/>
                <a:sym typeface="Nunito"/>
              </a:rPr>
              <a:t>Age, ethnicity, refugee status, urban/rural</a:t>
            </a: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548640" lvl="1" indent="-285750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Gender equality: </a:t>
            </a:r>
            <a:r>
              <a:rPr lang="en-US" sz="1600" dirty="0">
                <a:latin typeface="Nunito"/>
                <a:ea typeface="Nunito"/>
                <a:cs typeface="Nunito"/>
                <a:sym typeface="Nunito"/>
              </a:rPr>
              <a:t>Women and girls with disabilities and men and boys with disabilities</a:t>
            </a:r>
          </a:p>
          <a:p>
            <a:pPr marL="548640" lvl="1" indent="-285750"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Empowerment of women: </a:t>
            </a:r>
            <a:r>
              <a:rPr lang="en-US" sz="1600" dirty="0">
                <a:latin typeface="Nunito"/>
                <a:ea typeface="Nunito"/>
                <a:cs typeface="Nunito"/>
                <a:sym typeface="Nunito"/>
              </a:rPr>
              <a:t>women with disabilities compared to other women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400865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645042" y="1755550"/>
            <a:ext cx="7639021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3600" dirty="0"/>
              <a:t>International Normative Framework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528604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567690" y="605256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/>
              <a:t>International normative framework</a:t>
            </a:r>
            <a:br>
              <a:rPr lang="en-US" dirty="0"/>
            </a:br>
            <a:endParaRPr lang="en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567690" y="1559856"/>
            <a:ext cx="7801408" cy="30121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>
              <a:spcAft>
                <a:spcPts val="0"/>
              </a:spcAft>
              <a:buSzPts val="1600"/>
              <a:buFont typeface="Nunito"/>
              <a:buChar char="●"/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CEDAW, CRPD, CRC, and other human rights treaties</a:t>
            </a:r>
          </a:p>
          <a:p>
            <a:pPr marL="822960" lvl="0" indent="-330200">
              <a:spcAft>
                <a:spcPts val="0"/>
              </a:spcAft>
              <a:buSzPts val="1600"/>
              <a:buFont typeface="Nunito"/>
              <a:buChar char="●"/>
            </a:pPr>
            <a:r>
              <a:rPr lang="en-US" sz="1600" b="1" dirty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General Comments and Recommendations</a:t>
            </a:r>
            <a:endParaRPr lang="en-US" sz="1400" b="1" dirty="0">
              <a:solidFill>
                <a:schemeClr val="bg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>
              <a:spcAft>
                <a:spcPts val="0"/>
              </a:spcAft>
              <a:buSzPts val="1600"/>
              <a:buFont typeface="Nunito"/>
              <a:buChar char="●"/>
            </a:pPr>
            <a:endParaRPr lang="en-US" sz="16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>
              <a:spcAft>
                <a:spcPts val="0"/>
              </a:spcAft>
              <a:buSzPts val="1600"/>
              <a:buFont typeface="Nunito"/>
              <a:buChar char="●"/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Beijing, 2030 Agenda</a:t>
            </a:r>
          </a:p>
          <a:p>
            <a:pPr marL="457200" lvl="0" indent="-330200">
              <a:spcAft>
                <a:spcPts val="0"/>
              </a:spcAft>
              <a:buSzPts val="1600"/>
              <a:buFont typeface="Nunito"/>
              <a:buChar char="●"/>
            </a:pPr>
            <a:endParaRPr lang="en-US" sz="16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30200">
              <a:spcAft>
                <a:spcPts val="0"/>
              </a:spcAft>
              <a:buSzPts val="1600"/>
              <a:buFont typeface="Nunito"/>
              <a:buChar char="●"/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Outcomes of global conferences</a:t>
            </a:r>
          </a:p>
          <a:p>
            <a:pPr marL="640080" indent="-285750">
              <a:spcAft>
                <a:spcPts val="0"/>
              </a:spcAft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New Urban Agenda, Addis Ababa Action Agenda</a:t>
            </a:r>
          </a:p>
          <a:p>
            <a:pPr marL="640080" indent="-285750">
              <a:spcAft>
                <a:spcPts val="0"/>
              </a:spcAft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Sendai Framework for Disaster Risk Reduction</a:t>
            </a:r>
          </a:p>
          <a:p>
            <a:pPr marL="640080" indent="-285750">
              <a:spcAft>
                <a:spcPts val="0"/>
              </a:spcAft>
            </a:pP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Charter on the Inclusion of Persons with Disabilities in Humanitarian Action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19150" y="468096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/>
              <a:t>International normative framework </a:t>
            </a:r>
            <a:r>
              <a:rPr lang="en-US" sz="2000" dirty="0"/>
              <a:t>(continued)</a:t>
            </a:r>
            <a:br>
              <a:rPr lang="en-US" dirty="0"/>
            </a:br>
            <a:endParaRPr lang="en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819150" y="1237625"/>
            <a:ext cx="7219064" cy="297995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600" b="1" dirty="0"/>
              <a:t>Selected United Nations resolutions </a:t>
            </a:r>
          </a:p>
          <a:p>
            <a:pPr marL="285750" indent="-285750"/>
            <a:r>
              <a:rPr lang="en-GB" sz="1600" b="1" dirty="0"/>
              <a:t>General Assembly, Human Rights Council, Security Council, and Economic and Social Council, including </a:t>
            </a:r>
            <a:endParaRPr lang="en-US" sz="1600" b="1" dirty="0"/>
          </a:p>
          <a:p>
            <a:pPr marL="731520" lvl="1" indent="-285750"/>
            <a:r>
              <a:rPr lang="en-GB" sz="1600" b="1" dirty="0"/>
              <a:t>Implementation of the Convention on the Rights of Persons with Disabilities and the Optional Protocol thereto: situation of women and girls with disabilities</a:t>
            </a:r>
            <a:endParaRPr lang="en-US" sz="1600" b="1" dirty="0"/>
          </a:p>
          <a:p>
            <a:pPr marL="285750" indent="-285750"/>
            <a:r>
              <a:rPr lang="en-GB" sz="1600" b="1" dirty="0"/>
              <a:t>Commission on the Status of Women Agreed Conclusions including 2013, 2016, 2017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270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19150" y="468096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dirty="0"/>
              <a:t>International normative framework </a:t>
            </a:r>
            <a:r>
              <a:rPr lang="en-US" sz="2000" dirty="0"/>
              <a:t>(continued)</a:t>
            </a:r>
            <a:br>
              <a:rPr lang="en-US" dirty="0"/>
            </a:br>
            <a:endParaRPr lang="en" dirty="0"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15950" y="1422696"/>
            <a:ext cx="77121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600" b="1" dirty="0"/>
              <a:t>Regional Conventions, Strategies and Plans</a:t>
            </a:r>
          </a:p>
          <a:p>
            <a:pPr marL="285750" indent="-285750"/>
            <a:r>
              <a:rPr lang="en-US" sz="1600" b="1" dirty="0"/>
              <a:t>Inter-American Convention</a:t>
            </a:r>
          </a:p>
          <a:p>
            <a:pPr marL="285750" indent="-285750"/>
            <a:r>
              <a:rPr lang="en-US" sz="1600" b="1" dirty="0"/>
              <a:t>Continental Plan for African Decade</a:t>
            </a:r>
          </a:p>
          <a:p>
            <a:pPr marL="285750" indent="-285750"/>
            <a:r>
              <a:rPr lang="en-US" sz="1600" b="1" dirty="0"/>
              <a:t>Incheon Strategy</a:t>
            </a:r>
          </a:p>
          <a:p>
            <a:pPr marL="285750" indent="-285750"/>
            <a:r>
              <a:rPr lang="en-US" sz="1600" b="1" dirty="0"/>
              <a:t>European Strategy</a:t>
            </a:r>
          </a:p>
        </p:txBody>
      </p:sp>
    </p:spTree>
    <p:extLst>
      <p:ext uri="{BB962C8B-B14F-4D97-AF65-F5344CB8AC3E}">
        <p14:creationId xmlns:p14="http://schemas.microsoft.com/office/powerpoint/2010/main" val="4029070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-1600200"/>
            <a:ext cx="7063740" cy="707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62062" y="1847700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" sz="3000" dirty="0"/>
              <a:t>Situation of </a:t>
            </a:r>
            <a:r>
              <a:rPr lang="en-US" sz="3000" dirty="0"/>
              <a:t>Women and Girls</a:t>
            </a:r>
            <a:r>
              <a:rPr lang="en" sz="3000" dirty="0"/>
              <a:t> with Disabilities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subTitle" idx="1"/>
          </p:nvPr>
        </p:nvSpPr>
        <p:spPr>
          <a:xfrm>
            <a:off x="1858700" y="292990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Status and Trends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742349" y="1046744"/>
            <a:ext cx="6821100" cy="77724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/>
            <a:r>
              <a:rPr lang="en-US" sz="3000" dirty="0"/>
              <a:t>Task Team Coordinators</a:t>
            </a:r>
            <a:endParaRPr lang="en" sz="3000" dirty="0"/>
          </a:p>
        </p:txBody>
      </p:sp>
      <p:sp>
        <p:nvSpPr>
          <p:cNvPr id="3" name="Shape 134">
            <a:extLst>
              <a:ext uri="{FF2B5EF4-FFF2-40B4-BE49-F238E27FC236}">
                <a16:creationId xmlns:a16="http://schemas.microsoft.com/office/drawing/2014/main" id="{DB781E74-C963-4D46-A9C1-7AE78DD725C5}"/>
              </a:ext>
            </a:extLst>
          </p:cNvPr>
          <p:cNvSpPr txBox="1">
            <a:spLocks/>
          </p:cNvSpPr>
          <p:nvPr/>
        </p:nvSpPr>
        <p:spPr>
          <a:xfrm>
            <a:off x="494500" y="1961145"/>
            <a:ext cx="8148900" cy="155929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indent="-342900" algn="l">
              <a:lnSpc>
                <a:spcPct val="150000"/>
              </a:lnSpc>
              <a:buSzPts val="1800"/>
              <a:buFont typeface="Calibri"/>
              <a:buChar char="●"/>
            </a:pPr>
            <a:r>
              <a:rPr lang="en-US" sz="1800" b="1" dirty="0">
                <a:solidFill>
                  <a:schemeClr val="bg2"/>
                </a:solidFill>
              </a:rPr>
              <a:t>Ola Abu Alghaib</a:t>
            </a:r>
            <a:r>
              <a:rPr lang="en-US" sz="1800" dirty="0">
                <a:solidFill>
                  <a:schemeClr val="bg2"/>
                </a:solidFill>
              </a:rPr>
              <a:t>, Leonard Cheshire Disability </a:t>
            </a:r>
          </a:p>
          <a:p>
            <a:pPr marL="457200" indent="-342900" algn="l">
              <a:lnSpc>
                <a:spcPct val="150000"/>
              </a:lnSpc>
              <a:buSzPts val="1800"/>
              <a:buFont typeface="Calibri"/>
              <a:buChar char="●"/>
            </a:pPr>
            <a:r>
              <a:rPr lang="en-US" sz="1800" b="1" dirty="0">
                <a:solidFill>
                  <a:schemeClr val="bg2"/>
                </a:solidFill>
              </a:rPr>
              <a:t>Maribel Derjani-Bayeh</a:t>
            </a:r>
            <a:r>
              <a:rPr lang="en-US" sz="1800" dirty="0">
                <a:solidFill>
                  <a:schemeClr val="bg2"/>
                </a:solidFill>
              </a:rPr>
              <a:t>, UN Women</a:t>
            </a:r>
          </a:p>
          <a:p>
            <a:pPr marL="457200" algn="l">
              <a:lnSpc>
                <a:spcPct val="115000"/>
              </a:lnSpc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004572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87572" y="505846"/>
            <a:ext cx="7732906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5.1 </a:t>
            </a:r>
            <a:r>
              <a:rPr lang="en" sz="2600" dirty="0"/>
              <a:t>End all forms of discrimination against all women and girls everywhere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36295" y="1585746"/>
            <a:ext cx="7090031" cy="297207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None/>
            </a:pPr>
            <a:endParaRPr lang="en-GB" sz="1600" dirty="0"/>
          </a:p>
          <a:p>
            <a:pPr>
              <a:spcAft>
                <a:spcPts val="600"/>
              </a:spcAft>
              <a:buNone/>
            </a:pPr>
            <a:endParaRPr lang="en-GB" sz="1600" dirty="0"/>
          </a:p>
          <a:p>
            <a:pPr>
              <a:spcAft>
                <a:spcPts val="600"/>
              </a:spcAft>
              <a:buNone/>
            </a:pPr>
            <a:r>
              <a:rPr lang="en-GB" sz="1600" dirty="0"/>
              <a:t>Intersection of gender and disability </a:t>
            </a:r>
            <a:endParaRPr lang="en-US" sz="1600" dirty="0"/>
          </a:p>
          <a:p>
            <a:pPr marL="285750" lvl="1" indent="-285750">
              <a:spcAft>
                <a:spcPts val="600"/>
              </a:spcAft>
            </a:pPr>
            <a:r>
              <a:rPr lang="en-GB" sz="1600" dirty="0"/>
              <a:t>Women and girls with disabilities face greater discrimination and exclusion from society than women without disabilities, and men with disabilities. </a:t>
            </a:r>
            <a:endParaRPr lang="en-US" sz="1600" dirty="0"/>
          </a:p>
          <a:p>
            <a:pPr marL="285750" lvl="1" indent="-285750">
              <a:spcAft>
                <a:spcPts val="0"/>
              </a:spcAft>
            </a:pPr>
            <a:endParaRPr lang="en-US" sz="1600" dirty="0"/>
          </a:p>
          <a:p>
            <a:pPr lvl="1">
              <a:spcAft>
                <a:spcPts val="0"/>
              </a:spcAft>
              <a:buNone/>
            </a:pPr>
            <a:endParaRPr lang="en-GB" sz="1600" dirty="0"/>
          </a:p>
          <a:p>
            <a:pPr lvl="1">
              <a:spcAft>
                <a:spcPts val="0"/>
              </a:spcAft>
              <a:buNone/>
            </a:pPr>
            <a:r>
              <a:rPr lang="en-GB" sz="1600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80484" y="505846"/>
            <a:ext cx="7818474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5.1 </a:t>
            </a:r>
            <a:r>
              <a:rPr lang="en" sz="2600" dirty="0"/>
              <a:t>End all forms of discrimination against all women and girls everywhere (</a:t>
            </a:r>
            <a:r>
              <a:rPr lang="en-US" sz="2600" dirty="0"/>
              <a:t>continued)</a:t>
            </a:r>
            <a:endParaRPr lang="en" sz="2600" dirty="0"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0484" y="1550303"/>
            <a:ext cx="7644366" cy="312802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GB" sz="1600" dirty="0"/>
              <a:t>These manifest in</a:t>
            </a:r>
            <a:endParaRPr lang="en-US" sz="1600" dirty="0"/>
          </a:p>
          <a:p>
            <a:pPr marL="285750" lvl="1" indent="-285750">
              <a:spcAft>
                <a:spcPts val="0"/>
              </a:spcAft>
            </a:pPr>
            <a:r>
              <a:rPr lang="en-GB" sz="1600" dirty="0"/>
              <a:t>Education, employment, income, access to health services, including gynaecological services</a:t>
            </a:r>
            <a:endParaRPr lang="en-US" sz="1600" dirty="0"/>
          </a:p>
          <a:p>
            <a:pPr marL="285750" lvl="1" indent="-285750">
              <a:spcAft>
                <a:spcPts val="0"/>
              </a:spcAft>
            </a:pPr>
            <a:r>
              <a:rPr lang="en-GB" sz="1600" dirty="0"/>
              <a:t>Marriage, autonomy over sexual and reproductive health and rights. </a:t>
            </a:r>
            <a:endParaRPr lang="en-US" sz="1600" dirty="0"/>
          </a:p>
          <a:p>
            <a:pPr marL="285750" lvl="1" indent="-285750">
              <a:spcAft>
                <a:spcPts val="0"/>
              </a:spcAft>
            </a:pPr>
            <a:r>
              <a:rPr lang="en-GB" sz="1600" dirty="0"/>
              <a:t>Sports, coverage in the media, etc. </a:t>
            </a:r>
          </a:p>
          <a:p>
            <a:pPr marL="285750" lvl="1" indent="-285750">
              <a:spcAft>
                <a:spcPts val="0"/>
              </a:spcAft>
            </a:pPr>
            <a:r>
              <a:rPr lang="en-GB" sz="1600" dirty="0"/>
              <a:t>Higher incidence of violence and abuse (gender based?)</a:t>
            </a:r>
          </a:p>
          <a:p>
            <a:pPr lvl="1">
              <a:spcAft>
                <a:spcPts val="0"/>
              </a:spcAft>
              <a:buNone/>
            </a:pPr>
            <a:endParaRPr lang="en-GB" sz="1600" dirty="0"/>
          </a:p>
          <a:p>
            <a:pPr lvl="1">
              <a:spcAft>
                <a:spcPts val="0"/>
              </a:spcAft>
              <a:buNone/>
            </a:pPr>
            <a:r>
              <a:rPr lang="en-GB" sz="1600" dirty="0"/>
              <a:t>Note: Evidence varies by type of disability, and other factors such as ethnicity, age.</a:t>
            </a:r>
            <a:endParaRPr lang="en-US" sz="1600" dirty="0"/>
          </a:p>
          <a:p>
            <a:pPr marL="285750" lvl="1" indent="-285750">
              <a:spcAft>
                <a:spcPts val="0"/>
              </a:spcAft>
            </a:pPr>
            <a:endParaRPr lang="en-US" sz="1600" dirty="0"/>
          </a:p>
          <a:p>
            <a:pPr lvl="1">
              <a:spcAft>
                <a:spcPts val="0"/>
              </a:spcAft>
              <a:buNone/>
            </a:pPr>
            <a:endParaRPr lang="en-GB" sz="1600" dirty="0"/>
          </a:p>
          <a:p>
            <a:pPr lvl="1">
              <a:spcAft>
                <a:spcPts val="0"/>
              </a:spcAft>
              <a:buNone/>
            </a:pP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4815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585925" y="388399"/>
            <a:ext cx="8217300" cy="12702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200" dirty="0"/>
              <a:t>5.4  Recognize and value unpaid care and domestic work through the provision of public services, infrastructure and social protection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49028" y="1717823"/>
            <a:ext cx="7505700" cy="285417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Women and girls with disabilities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Less likely to be employed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More likely to be underemployed (working part time instead of full time)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Older women with disabilities face even higher rates of un/under employment.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404986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07190" y="579785"/>
            <a:ext cx="8217300" cy="12702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 dirty="0"/>
              <a:t>5.4  Recognize and value unpaid care and domestic work through the provision of public services, infrastructure and social protection (</a:t>
            </a:r>
            <a:r>
              <a:rPr lang="en-US" sz="2400" dirty="0"/>
              <a:t>continued)</a:t>
            </a:r>
            <a:endParaRPr lang="en" sz="2400" dirty="0"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07190" y="1835886"/>
            <a:ext cx="7505700" cy="27832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Women with disabilities are more likely to be economically unstable than men with disabilities, and women without disabilities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More likely to live in poverty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Often rely on government support to supplement income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More likely to face housing insecurity and homelessness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Access to fewer resources and support networks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Overall lower quality of life</a:t>
            </a: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512858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564660" y="650670"/>
            <a:ext cx="82173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sz="2400" dirty="0"/>
              <a:t>5.5 Ensure women’s full and effective participation and equal opportunities for leadership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4471" y="1696558"/>
            <a:ext cx="7505700" cy="286835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Limited disaggregated data available on women with disabilities in political leadership roles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Often where women with disabilities are represented in parliament, it is as a result of quote systems where both persons with disabilities and/</a:t>
            </a:r>
            <a:r>
              <a:rPr lang="en-US" sz="1600" b="1" dirty="0">
                <a:latin typeface="Nunito"/>
                <a:ea typeface="Nunito"/>
                <a:cs typeface="Nunito"/>
                <a:sym typeface="Nunito"/>
              </a:rPr>
              <a:t>or</a:t>
            </a: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 women are given certain numbers of seat allocations.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600" b="1" dirty="0">
                <a:latin typeface="Nunito"/>
                <a:ea typeface="Nunito"/>
                <a:cs typeface="Nunito"/>
                <a:sym typeface="Nunito"/>
              </a:rPr>
              <a:t>Without adequate representation of women with disabilities, their voices and experiences are not adequately reflected.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2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846523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62062" y="1847700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/>
              <a:t>Good practices and policy trends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8493211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1334-9290-4963-AED9-C6A221D6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practices and policy trends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ED42E-49F8-4F1D-9763-A5A2FDB1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9531" y="1600864"/>
            <a:ext cx="7505700" cy="2708865"/>
          </a:xfrm>
        </p:spPr>
        <p:txBody>
          <a:bodyPr/>
          <a:lstStyle/>
          <a:p>
            <a:pPr>
              <a:buNone/>
            </a:pPr>
            <a:r>
              <a:rPr lang="en-US" sz="1600" dirty="0"/>
              <a:t>Overview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Not a very clear trend or impact</a:t>
            </a:r>
          </a:p>
          <a:p>
            <a:pPr lvl="0">
              <a:spcAft>
                <a:spcPts val="0"/>
              </a:spcAft>
            </a:pPr>
            <a:r>
              <a:rPr lang="en-GB" sz="1600" dirty="0"/>
              <a:t>Inclusion of women among other women groups of women or population groups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Mainstreaming of gender in initiatives related to the inclusion of persons with disabilities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Disability inclusion gender equality and empowerment of women</a:t>
            </a: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Initiatives targeting women and girls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534925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1334-9290-4963-AED9-C6A221D6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practices and policy trends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ED42E-49F8-4F1D-9763-A5A2FDB1E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600864"/>
            <a:ext cx="7360831" cy="2857722"/>
          </a:xfrm>
        </p:spPr>
        <p:txBody>
          <a:bodyPr/>
          <a:lstStyle/>
          <a:p>
            <a:pPr>
              <a:buNone/>
            </a:pPr>
            <a:r>
              <a:rPr lang="en-US" sz="1600" dirty="0"/>
              <a:t>State Parties</a:t>
            </a:r>
          </a:p>
          <a:p>
            <a:pPr marL="274320">
              <a:spcAft>
                <a:spcPts val="0"/>
              </a:spcAft>
            </a:pPr>
            <a:r>
              <a:rPr lang="en-US" sz="1600" dirty="0"/>
              <a:t> Still reviewing the information from State Party reports to the Committee on the Rights of Persons with Disabilities</a:t>
            </a:r>
          </a:p>
          <a:p>
            <a:pPr marL="548640">
              <a:spcAft>
                <a:spcPts val="0"/>
              </a:spcAft>
            </a:pPr>
            <a:r>
              <a:rPr lang="en-US" sz="1600" dirty="0"/>
              <a:t>  Opportunities for women with disabilities to access loans and allowing repayment installments (Thailand)</a:t>
            </a:r>
          </a:p>
          <a:p>
            <a:pPr marL="548640">
              <a:spcAft>
                <a:spcPts val="0"/>
              </a:spcAft>
              <a:buNone/>
            </a:pPr>
            <a:endParaRPr lang="en-US" sz="1600" dirty="0"/>
          </a:p>
          <a:p>
            <a:pPr marL="274320">
              <a:spcAft>
                <a:spcPts val="0"/>
              </a:spcAft>
            </a:pPr>
            <a:r>
              <a:rPr lang="en-US" sz="1600" dirty="0"/>
              <a:t> Some States include gender equality and empowerment of women in their strategies and/or  frameworks for the inclusion of persons with disabilities  in international cooperation (including Australia and the United Kingdom)</a:t>
            </a:r>
          </a:p>
        </p:txBody>
      </p:sp>
    </p:spTree>
    <p:extLst>
      <p:ext uri="{BB962C8B-B14F-4D97-AF65-F5344CB8AC3E}">
        <p14:creationId xmlns:p14="http://schemas.microsoft.com/office/powerpoint/2010/main" val="3932201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194B-4940-4415-9199-65964FE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Good practices and policy trends </a:t>
            </a:r>
            <a:r>
              <a:rPr lang="en-US" sz="2000" b="1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8B0F4-56FC-4EC3-B00C-5F98FEC0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769" y="1522893"/>
            <a:ext cx="7505700" cy="2893164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US" sz="1600" dirty="0"/>
              <a:t>Civil Society Organizations, including Organizations of Women with Disabilities</a:t>
            </a:r>
          </a:p>
          <a:p>
            <a:pPr>
              <a:spcAft>
                <a:spcPts val="0"/>
              </a:spcAft>
              <a:buNone/>
            </a:pP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Handicap International: Making It Work Initiative on good practices to address violence against women with disabilities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Women Enabled International: Mapping and support to and capacity building of grassroots organizations 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Women’s Refugee Commission: Strengthening Networks of Women with Disabilities in Humanitarian Action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Mobility International USA: Leadership: Women’s Institute on Leadership and Disability (WILD) </a:t>
            </a:r>
            <a:r>
              <a:rPr lang="en-US" sz="16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1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62062" y="1847700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/>
              <a:t>United Nations activities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3460996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570700" y="914399"/>
            <a:ext cx="6821100" cy="86106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sz="3000" dirty="0"/>
              <a:t>Task Team Members</a:t>
            </a:r>
            <a:endParaRPr lang="en" sz="3000" dirty="0"/>
          </a:p>
        </p:txBody>
      </p:sp>
      <p:sp>
        <p:nvSpPr>
          <p:cNvPr id="3" name="Shape 134">
            <a:extLst>
              <a:ext uri="{FF2B5EF4-FFF2-40B4-BE49-F238E27FC236}">
                <a16:creationId xmlns:a16="http://schemas.microsoft.com/office/drawing/2014/main" id="{3135741F-5851-48D2-864C-93014557C4B1}"/>
              </a:ext>
            </a:extLst>
          </p:cNvPr>
          <p:cNvSpPr txBox="1">
            <a:spLocks/>
          </p:cNvSpPr>
          <p:nvPr/>
        </p:nvSpPr>
        <p:spPr>
          <a:xfrm>
            <a:off x="570700" y="1686825"/>
            <a:ext cx="8148900" cy="253465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r>
              <a:rPr lang="en-US" sz="1800" b="1" dirty="0">
                <a:solidFill>
                  <a:schemeClr val="bg2"/>
                </a:solidFill>
              </a:rPr>
              <a:t>Organizations of women with disabilities and other women’s organizations</a:t>
            </a:r>
          </a:p>
          <a:p>
            <a:pPr algn="l"/>
            <a:endParaRPr lang="en-US" sz="1800" b="1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Carolyn Frohmader</a:t>
            </a:r>
            <a:r>
              <a:rPr lang="en-GB" sz="1800" dirty="0">
                <a:solidFill>
                  <a:schemeClr val="bg2"/>
                </a:solidFill>
              </a:rPr>
              <a:t>, Women With Disabilities Australia (WWDA) </a:t>
            </a:r>
            <a:endParaRPr lang="en-US" sz="1800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Emma Pearce</a:t>
            </a:r>
            <a:r>
              <a:rPr lang="en-GB" sz="1800" dirty="0">
                <a:solidFill>
                  <a:schemeClr val="bg2"/>
                </a:solidFill>
              </a:rPr>
              <a:t>, Women’s Refugee Commission </a:t>
            </a:r>
            <a:endParaRPr lang="en-US" sz="1800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Freyja Haraldsdóttir</a:t>
            </a:r>
            <a:r>
              <a:rPr lang="en-GB" sz="1800" dirty="0">
                <a:solidFill>
                  <a:schemeClr val="bg2"/>
                </a:solidFill>
              </a:rPr>
              <a:t>, TABU (grass-roots feminist women’s group in Iceland</a:t>
            </a:r>
            <a:r>
              <a:rPr lang="en-GB" sz="1800" b="1" dirty="0">
                <a:solidFill>
                  <a:schemeClr val="bg2"/>
                </a:solidFill>
              </a:rPr>
              <a:t>) </a:t>
            </a:r>
            <a:endParaRPr lang="en-US" sz="1800" b="1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Mijoo Kim, </a:t>
            </a:r>
            <a:r>
              <a:rPr lang="en-GB" sz="1800" dirty="0">
                <a:solidFill>
                  <a:schemeClr val="bg2"/>
                </a:solidFill>
              </a:rPr>
              <a:t>Korea Disability Law Association / Women with Disabilities Arts and Cultural Network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501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194B-4940-4415-9199-65964FE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United Nations Activities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8B0F4-56FC-4EC3-B00C-5F98FEC0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769" y="1522893"/>
            <a:ext cx="7505700" cy="2893164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US" sz="1600" dirty="0"/>
              <a:t>UNICEF: </a:t>
            </a:r>
            <a:r>
              <a:rPr lang="en-GB" sz="1600" dirty="0"/>
              <a:t>Address barriers girls with disabilities face in access to Water, Sanitation and Hygiene (Cambodia, Jordan, </a:t>
            </a:r>
          </a:p>
          <a:p>
            <a:pPr lvl="0">
              <a:spcAft>
                <a:spcPts val="0"/>
              </a:spcAft>
              <a:buNone/>
            </a:pPr>
            <a:r>
              <a:rPr lang="en-GB" sz="1600" dirty="0"/>
              <a:t>Tanzania)</a:t>
            </a:r>
            <a:endParaRPr lang="en-US" sz="1600" dirty="0"/>
          </a:p>
          <a:p>
            <a:pPr>
              <a:spcAft>
                <a:spcPts val="0"/>
              </a:spcAft>
              <a:buNone/>
            </a:pPr>
            <a:endParaRPr lang="en-US" sz="1600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UNDP: </a:t>
            </a:r>
            <a:r>
              <a:rPr lang="en-GB" sz="1600" dirty="0"/>
              <a:t>Engagement of women with disabilities in development policy making (Turkmenistan).</a:t>
            </a:r>
            <a:endParaRPr lang="en-US" sz="1600" dirty="0"/>
          </a:p>
          <a:p>
            <a:pPr>
              <a:spcAft>
                <a:spcPts val="0"/>
              </a:spcAft>
              <a:buNone/>
            </a:pPr>
            <a:endParaRPr lang="en-US" sz="1600" dirty="0"/>
          </a:p>
          <a:p>
            <a:pPr>
              <a:spcAft>
                <a:spcPts val="0"/>
              </a:spcAft>
              <a:buNone/>
            </a:pPr>
            <a:r>
              <a:rPr lang="en-US" sz="1600" dirty="0"/>
              <a:t>UNFPA: </a:t>
            </a:r>
            <a:r>
              <a:rPr lang="en-GB" sz="1600" dirty="0"/>
              <a:t>Global initiative WE DECIDE to promote gender equality and advocate for the end of sexual violence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36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194B-4940-4415-9199-65964FE6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United Nations Activities </a:t>
            </a:r>
            <a:r>
              <a:rPr lang="en-US" sz="2000" b="1" dirty="0"/>
              <a:t>(continued)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8B0F4-56FC-4EC3-B00C-5F98FEC0C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769" y="1522893"/>
            <a:ext cx="7505700" cy="2893164"/>
          </a:xfrm>
        </p:spPr>
        <p:txBody>
          <a:bodyPr/>
          <a:lstStyle/>
          <a:p>
            <a:pPr>
              <a:spcAft>
                <a:spcPts val="0"/>
              </a:spcAft>
              <a:buNone/>
            </a:pPr>
            <a:r>
              <a:rPr lang="en-US" sz="1600" dirty="0"/>
              <a:t>UN Women, supported</a:t>
            </a:r>
          </a:p>
          <a:p>
            <a:pPr>
              <a:spcAft>
                <a:spcPts val="0"/>
              </a:spcAft>
              <a:buNone/>
            </a:pP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 Support participation of women, youth and persons with disabilities to participated in electoral processes, including as candidates (Tanzania)</a:t>
            </a:r>
          </a:p>
          <a:p>
            <a:pPr lvl="0">
              <a:spcAft>
                <a:spcPts val="0"/>
              </a:spcAft>
              <a:buNone/>
            </a:pP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Including gender perspectives in s disability policy (Morocco) </a:t>
            </a:r>
            <a:endParaRPr lang="en-US" sz="1600" dirty="0"/>
          </a:p>
          <a:p>
            <a:pPr lvl="0">
              <a:spcAft>
                <a:spcPts val="0"/>
              </a:spcAft>
            </a:pPr>
            <a:endParaRPr lang="en-GB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Participation of women with disabilities in the development of the National Action Plan for Security Council resolution 1325, and propose disaggregation by disability (Colombia).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38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62062" y="1847700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/>
              <a:t>Concluding remarks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4032500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3ABB6-6352-4887-B7C0-FB2E5F3C2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Concluding remarks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B4CB-639A-4388-9D77-058648C3D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525904"/>
            <a:ext cx="7505700" cy="30079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b="1" dirty="0"/>
              <a:t>    </a:t>
            </a:r>
            <a:r>
              <a:rPr lang="en-US" sz="1600" b="1" dirty="0"/>
              <a:t>Increased attention to issues related to violence against women with disabilities and sexual and reproductive health </a:t>
            </a:r>
            <a:endParaRPr lang="en-US" sz="1600" dirty="0"/>
          </a:p>
          <a:p>
            <a:pPr>
              <a:spcAft>
                <a:spcPts val="600"/>
              </a:spcAft>
              <a:buNone/>
            </a:pPr>
            <a:r>
              <a:rPr lang="en-US" sz="1600" b="1" dirty="0"/>
              <a:t>Gaps remain</a:t>
            </a:r>
            <a:endParaRPr lang="en-US" sz="1600" dirty="0"/>
          </a:p>
          <a:p>
            <a:pPr lvl="0">
              <a:spcAft>
                <a:spcPts val="600"/>
              </a:spcAft>
            </a:pPr>
            <a:r>
              <a:rPr lang="en-GB" sz="1600" b="1" dirty="0"/>
              <a:t>Most initiatives reported mention women and girls with disabilities, but it is not if these:</a:t>
            </a:r>
            <a:endParaRPr lang="en-US" sz="1600" dirty="0"/>
          </a:p>
          <a:p>
            <a:pPr marL="365760" lvl="7">
              <a:spcAft>
                <a:spcPts val="600"/>
              </a:spcAft>
            </a:pPr>
            <a:r>
              <a:rPr lang="en-GB" sz="1600" b="1" dirty="0"/>
              <a:t>Benefit women and /or girls</a:t>
            </a:r>
            <a:endParaRPr lang="en-US" sz="1600" dirty="0"/>
          </a:p>
          <a:p>
            <a:pPr marL="365760" lvl="4">
              <a:spcAft>
                <a:spcPts val="600"/>
              </a:spcAft>
            </a:pPr>
            <a:r>
              <a:rPr lang="en-GB" sz="1600" b="1" dirty="0"/>
              <a:t>Target women and/or girls </a:t>
            </a:r>
            <a:endParaRPr lang="en-US" sz="1600" dirty="0"/>
          </a:p>
          <a:p>
            <a:pPr marL="365760" lvl="4">
              <a:spcAft>
                <a:spcPts val="600"/>
              </a:spcAft>
            </a:pPr>
            <a:r>
              <a:rPr lang="en-GB" sz="1600" b="1" dirty="0"/>
              <a:t>Address gender equality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22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23-F69C-42F0-90E8-3CA68A67E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Concluding remarks (continued)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F0CB6-A20F-4333-B71F-04264A5C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569720"/>
            <a:ext cx="7505700" cy="2869005"/>
          </a:xfrm>
        </p:spPr>
        <p:txBody>
          <a:bodyPr/>
          <a:lstStyle/>
          <a:p>
            <a:pPr>
              <a:buNone/>
            </a:pPr>
            <a:r>
              <a:rPr lang="en-US" sz="1600" b="1" dirty="0"/>
              <a:t>Gaps remain</a:t>
            </a:r>
            <a:endParaRPr lang="en-US" sz="1600" dirty="0"/>
          </a:p>
          <a:p>
            <a:pPr lvl="0"/>
            <a:r>
              <a:rPr lang="en-GB" sz="1600" b="1" dirty="0"/>
              <a:t> Available data and evidence: </a:t>
            </a:r>
            <a:endParaRPr lang="en-US" sz="1600" dirty="0"/>
          </a:p>
          <a:p>
            <a:pPr marL="548640" lvl="1"/>
            <a:r>
              <a:rPr lang="en-GB" sz="1600" b="1" dirty="0"/>
              <a:t>   Rarely analysed and reported by sex and disability, </a:t>
            </a:r>
            <a:endParaRPr lang="en-US" sz="1600" dirty="0"/>
          </a:p>
          <a:p>
            <a:pPr marL="548640" lvl="1"/>
            <a:r>
              <a:rPr lang="en-GB" sz="1600" b="1" dirty="0"/>
              <a:t>    Most either on persons with disabilities or women </a:t>
            </a:r>
            <a:endParaRPr lang="en-US" sz="1600" dirty="0"/>
          </a:p>
          <a:p>
            <a:pPr lvl="0"/>
            <a:r>
              <a:rPr lang="en-GB" sz="1600" b="1" dirty="0"/>
              <a:t> Evidence on thematic areas, in particular under SDG 5</a:t>
            </a:r>
            <a:endParaRPr lang="en-US" sz="1600" dirty="0"/>
          </a:p>
          <a:p>
            <a:pPr>
              <a:buNone/>
            </a:pP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43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40797" y="1528724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/>
              <a:t>Way forward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3708500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60D9-1917-4C42-9AAE-DEEDE4390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78924"/>
            <a:ext cx="7505700" cy="954600"/>
          </a:xfrm>
        </p:spPr>
        <p:txBody>
          <a:bodyPr/>
          <a:lstStyle/>
          <a:p>
            <a:r>
              <a:rPr lang="en-US" b="1" dirty="0"/>
              <a:t>Way forward</a:t>
            </a: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0A9B0-2B8A-45AA-BE81-3C883E610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320873"/>
            <a:ext cx="7505700" cy="3000375"/>
          </a:xfrm>
        </p:spPr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sz="1600" dirty="0"/>
              <a:t>Include:</a:t>
            </a:r>
          </a:p>
          <a:p>
            <a:pPr lvl="0">
              <a:spcAft>
                <a:spcPts val="600"/>
              </a:spcAft>
            </a:pPr>
            <a:r>
              <a:rPr lang="en-GB" sz="1600" dirty="0"/>
              <a:t> Increased participation, leadership and empowerment of women and girls with disabilities</a:t>
            </a:r>
            <a:endParaRPr lang="en-US" sz="1600" dirty="0"/>
          </a:p>
          <a:p>
            <a:pPr lvl="0">
              <a:spcAft>
                <a:spcPts val="600"/>
              </a:spcAft>
            </a:pPr>
            <a:r>
              <a:rPr lang="en-GB" sz="1600" dirty="0"/>
              <a:t> Improved data disaggregation on gender, disability and age</a:t>
            </a:r>
            <a:endParaRPr lang="en-US" sz="1600" dirty="0"/>
          </a:p>
          <a:p>
            <a:pPr lvl="0">
              <a:spcAft>
                <a:spcPts val="600"/>
              </a:spcAft>
            </a:pPr>
            <a:r>
              <a:rPr lang="en-GB" sz="1600" dirty="0"/>
              <a:t> Disability and gender mainstreaming in policy development, financing and implementation</a:t>
            </a:r>
            <a:endParaRPr lang="en-US" sz="1600" dirty="0"/>
          </a:p>
          <a:p>
            <a:pPr lvl="0">
              <a:spcAft>
                <a:spcPts val="600"/>
              </a:spcAft>
            </a:pPr>
            <a:r>
              <a:rPr lang="en-GB" sz="1600" dirty="0"/>
              <a:t> Development of a gender and disability monitoring mechanism – cross cutting issues across other goals.</a:t>
            </a:r>
            <a:endParaRPr lang="en-US" sz="1600" dirty="0"/>
          </a:p>
          <a:p>
            <a:pPr lvl="0">
              <a:spcAft>
                <a:spcPts val="600"/>
              </a:spcAft>
            </a:pPr>
            <a:r>
              <a:rPr lang="en-GB" sz="1600" dirty="0"/>
              <a:t> Strong political will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1901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40797" y="1528724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/>
              <a:t>Comments and Questions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3754808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2AE66-8B5F-4DC9-B143-4F053C9F9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4497A-E60C-4AF2-A1FE-DFDAB8579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75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7079C-5F59-447D-905D-238C1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83D8-21C1-41C5-B2CA-9D6EDDC1D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3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570700" y="1043939"/>
            <a:ext cx="6821100" cy="86106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sz="3000" dirty="0"/>
              <a:t>Task Team Members</a:t>
            </a:r>
            <a:endParaRPr lang="en" sz="3000" dirty="0"/>
          </a:p>
        </p:txBody>
      </p:sp>
      <p:sp>
        <p:nvSpPr>
          <p:cNvPr id="3" name="Shape 134">
            <a:extLst>
              <a:ext uri="{FF2B5EF4-FFF2-40B4-BE49-F238E27FC236}">
                <a16:creationId xmlns:a16="http://schemas.microsoft.com/office/drawing/2014/main" id="{3135741F-5851-48D2-864C-93014557C4B1}"/>
              </a:ext>
            </a:extLst>
          </p:cNvPr>
          <p:cNvSpPr txBox="1">
            <a:spLocks/>
          </p:cNvSpPr>
          <p:nvPr/>
        </p:nvSpPr>
        <p:spPr>
          <a:xfrm>
            <a:off x="570700" y="1686825"/>
            <a:ext cx="8148900" cy="253465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endParaRPr lang="en-US" sz="1800" b="1" dirty="0">
              <a:solidFill>
                <a:schemeClr val="bg2"/>
              </a:solidFill>
            </a:endParaRPr>
          </a:p>
          <a:p>
            <a:pPr algn="l"/>
            <a:r>
              <a:rPr lang="en-US" sz="1800" b="1" dirty="0">
                <a:solidFill>
                  <a:schemeClr val="bg2"/>
                </a:solidFill>
              </a:rPr>
              <a:t>Organizations of persons with disabilities</a:t>
            </a:r>
          </a:p>
          <a:p>
            <a:pPr algn="l"/>
            <a:endParaRPr lang="en-US" sz="1800" b="1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Mary Keogh</a:t>
            </a:r>
            <a:r>
              <a:rPr lang="en-GB" sz="1800" dirty="0">
                <a:solidFill>
                  <a:schemeClr val="bg2"/>
                </a:solidFill>
              </a:rPr>
              <a:t>, Christian Blind Mission (CBM) </a:t>
            </a:r>
            <a:endParaRPr lang="en-US" sz="1800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Hannah Loryman</a:t>
            </a:r>
            <a:r>
              <a:rPr lang="en-GB" sz="1800" dirty="0">
                <a:solidFill>
                  <a:schemeClr val="bg2"/>
                </a:solidFill>
              </a:rPr>
              <a:t>, </a:t>
            </a:r>
            <a:r>
              <a:rPr lang="en-GB" sz="1800" dirty="0" err="1">
                <a:solidFill>
                  <a:schemeClr val="bg2"/>
                </a:solidFill>
              </a:rPr>
              <a:t>SightSavers</a:t>
            </a:r>
            <a:r>
              <a:rPr lang="en-GB" sz="1800" dirty="0">
                <a:solidFill>
                  <a:schemeClr val="bg2"/>
                </a:solidFill>
              </a:rPr>
              <a:t> </a:t>
            </a:r>
            <a:endParaRPr lang="en-US" sz="1800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Sophie </a:t>
            </a:r>
            <a:r>
              <a:rPr lang="en-GB" sz="1800" b="1" dirty="0" err="1">
                <a:solidFill>
                  <a:schemeClr val="bg2"/>
                </a:solidFill>
              </a:rPr>
              <a:t>Pecourt</a:t>
            </a:r>
            <a:r>
              <a:rPr lang="en-GB" sz="1800" dirty="0">
                <a:solidFill>
                  <a:schemeClr val="bg2"/>
                </a:solidFill>
              </a:rPr>
              <a:t>, Handicap International Making It Work project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34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19150" y="464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5.2 </a:t>
            </a:r>
            <a:r>
              <a:rPr lang="en" sz="2600"/>
              <a:t>Eliminate all forms of violence against women and girls.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19150" y="1609725"/>
            <a:ext cx="7505700" cy="33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and girls with disabilities are at a heightened risk of physical, sexual and emotional violence than women without disabilities and men with disabilities.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Unequal power relations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Perception that women and girls with disabilities are unable or unwilling to reveal abusers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Devalued sense of self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with disabilities who experience violence often do not seek either treatment or redress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Fear of stigma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Retaliation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Lack of awareness of rights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Often financially or emotionally dependant on their abusers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Lack alternative living arrangements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19150" y="464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 dirty="0"/>
              <a:t>5.2 </a:t>
            </a:r>
            <a:r>
              <a:rPr lang="en" sz="2600" dirty="0"/>
              <a:t>Eliminate all forms of violence against women and girls.(cont’d)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819150" y="1533525"/>
            <a:ext cx="7505700" cy="33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and girls with disabilities are at a heightened risk of physical, sexual and emotional violence than women without disabilities and men with disabilities.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Abuse can often come from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Family members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Care givers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Romantic partners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Health care workers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Strangers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Abuse can occur when women with disabilities are perceived to be the most vulnerable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Home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In the street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Seeking medical treatment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During pregnancy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Institutional settings</a:t>
            </a: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819150" y="464600"/>
            <a:ext cx="79842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5.3 </a:t>
            </a:r>
            <a:r>
              <a:rPr lang="en" sz="2600"/>
              <a:t>Elimin</a:t>
            </a:r>
            <a:r>
              <a:rPr lang="en" sz="2400"/>
              <a:t>ate all harmful practices, such as child, early and forced marriage, and female genital mutilation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819150" y="1533525"/>
            <a:ext cx="7505700" cy="33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and girls with disabilities are at a heightened risk of physical, sexual and emotional violence than women without disabilities and men with disabilities.</a:t>
            </a: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Abuse can often come from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Family members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Care givers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Romantic partners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Health care workers</a:t>
            </a:r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Strangers</a:t>
            </a: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Abuse can occur when women with disabilities are perceived to be the most vulnerable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Home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In the street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Seeking medical treatment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During pregnancy</a:t>
            </a:r>
          </a:p>
          <a:p>
            <a:pPr marL="9144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Institutional settings</a:t>
            </a: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94625" y="464600"/>
            <a:ext cx="83088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"/>
              <a:t>5.3 </a:t>
            </a:r>
            <a:r>
              <a:rPr lang="en" sz="2600"/>
              <a:t>Elimin</a:t>
            </a:r>
            <a:r>
              <a:rPr lang="en" sz="2400"/>
              <a:t>ate all harmful practices, such as child, early and forced marriage, and female genital mutilation.</a:t>
            </a:r>
            <a:r>
              <a:rPr lang="en" sz="2600"/>
              <a:t>(cont’d)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819150" y="1533525"/>
            <a:ext cx="7505700" cy="33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with disabilities are forced to undergo unwanted medical procedures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Forced sterilization; Surgically, or through menstrual suppressing drugs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Electrotherapy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with emotional distress or mental illness often have difficulty accessing much needed treatment and support.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They often end up incarcerated or institutionalized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Denied basic human rights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Greater risk of violence from guardians, other patients/inmates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Segregated from general population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Face isolation, excessive forced interventions, coercion, retaliation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585925" y="388400"/>
            <a:ext cx="82173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5.6 Ensure universal access to sexual and reproductive health and reproductive rights. (SDG 3.7, 5.6)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819150" y="1533525"/>
            <a:ext cx="7505700" cy="333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with disabilities are viewed as being asexual, or incapable of making informed decisions regarding their sexual and reproductive health.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Often receive little to no sexual and reproductive health education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Lack of accessible health care and services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Inaccessible facilities- distance, lack of accommodations for women with physical impairments.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Lack of training for professional staff</a:t>
            </a:r>
          </a:p>
          <a:p>
            <a:pPr marL="457200" marR="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with disabilities often denied access to general health care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Bias from family members, health care workers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Lack of accessible facilities</a:t>
            </a:r>
          </a:p>
          <a:p>
            <a:pPr marL="914400" marR="0" lvl="1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Lack of knowledge of available services</a:t>
            </a:r>
          </a:p>
        </p:txBody>
      </p:sp>
    </p:spTree>
    <p:extLst>
      <p:ext uri="{BB962C8B-B14F-4D97-AF65-F5344CB8AC3E}">
        <p14:creationId xmlns:p14="http://schemas.microsoft.com/office/powerpoint/2010/main" val="14208201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2200"/>
              <a:t>5.6 Ensure universal access to sexual and reproductive health and reproductive rights. (SDG 3.7, 5.6) Cont’d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with disabilities are subject to higher mortality rates from treatable diseases</a:t>
            </a:r>
          </a:p>
          <a:p>
            <a:pPr marL="914400" lvl="1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○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Breast and cervical cancers</a:t>
            </a:r>
          </a:p>
          <a:p>
            <a: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 b="1">
                <a:latin typeface="Nunito"/>
                <a:ea typeface="Nunito"/>
                <a:cs typeface="Nunito"/>
                <a:sym typeface="Nunito"/>
              </a:rPr>
              <a:t>Women with disabilities are more likely to be single mothers, and more likely to have children removed from their care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91440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696629" y="1066799"/>
            <a:ext cx="6821100" cy="86106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sz="3000" dirty="0"/>
              <a:t>Task Team Members</a:t>
            </a:r>
            <a:endParaRPr lang="en" sz="3000" dirty="0"/>
          </a:p>
        </p:txBody>
      </p:sp>
      <p:sp>
        <p:nvSpPr>
          <p:cNvPr id="3" name="Shape 134">
            <a:extLst>
              <a:ext uri="{FF2B5EF4-FFF2-40B4-BE49-F238E27FC236}">
                <a16:creationId xmlns:a16="http://schemas.microsoft.com/office/drawing/2014/main" id="{3135741F-5851-48D2-864C-93014557C4B1}"/>
              </a:ext>
            </a:extLst>
          </p:cNvPr>
          <p:cNvSpPr txBox="1">
            <a:spLocks/>
          </p:cNvSpPr>
          <p:nvPr/>
        </p:nvSpPr>
        <p:spPr>
          <a:xfrm>
            <a:off x="800986" y="1686825"/>
            <a:ext cx="7393172" cy="253465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endParaRPr lang="en-US" sz="1800" b="1" dirty="0">
              <a:solidFill>
                <a:schemeClr val="bg2"/>
              </a:solidFill>
            </a:endParaRPr>
          </a:p>
          <a:p>
            <a:pPr algn="l"/>
            <a:r>
              <a:rPr lang="en-US" sz="1800" b="1" dirty="0">
                <a:solidFill>
                  <a:schemeClr val="bg2"/>
                </a:solidFill>
              </a:rPr>
              <a:t>Academic organizations and others</a:t>
            </a:r>
          </a:p>
          <a:p>
            <a:pPr algn="l"/>
            <a:endParaRPr lang="en-US" sz="1800" b="1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Mona Paré</a:t>
            </a:r>
            <a:r>
              <a:rPr lang="en-GB" sz="1800" dirty="0">
                <a:solidFill>
                  <a:schemeClr val="bg2"/>
                </a:solidFill>
              </a:rPr>
              <a:t>, University of Ottawa  </a:t>
            </a:r>
            <a:endParaRPr lang="en-US" sz="1800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Rannveig Traustadóttir</a:t>
            </a:r>
            <a:r>
              <a:rPr lang="en-GB" sz="1800" dirty="0">
                <a:solidFill>
                  <a:schemeClr val="bg2"/>
                </a:solidFill>
              </a:rPr>
              <a:t>, University of Iceland  </a:t>
            </a:r>
            <a:endParaRPr lang="en-US" sz="1800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Maria Soledad Cisternas Reyes</a:t>
            </a:r>
            <a:r>
              <a:rPr lang="en-GB" sz="1800" dirty="0">
                <a:solidFill>
                  <a:schemeClr val="bg2"/>
                </a:solidFill>
              </a:rPr>
              <a:t>, former Chair of the Committee on the Rights of Persons with Disabilities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4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696629" y="1066799"/>
            <a:ext cx="6821100" cy="861061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buNone/>
            </a:pPr>
            <a:r>
              <a:rPr lang="en-US" sz="3000" dirty="0"/>
              <a:t>Task Team Members</a:t>
            </a:r>
            <a:endParaRPr lang="en" sz="3000" dirty="0"/>
          </a:p>
        </p:txBody>
      </p:sp>
      <p:sp>
        <p:nvSpPr>
          <p:cNvPr id="3" name="Shape 134">
            <a:extLst>
              <a:ext uri="{FF2B5EF4-FFF2-40B4-BE49-F238E27FC236}">
                <a16:creationId xmlns:a16="http://schemas.microsoft.com/office/drawing/2014/main" id="{3135741F-5851-48D2-864C-93014557C4B1}"/>
              </a:ext>
            </a:extLst>
          </p:cNvPr>
          <p:cNvSpPr txBox="1">
            <a:spLocks/>
          </p:cNvSpPr>
          <p:nvPr/>
        </p:nvSpPr>
        <p:spPr>
          <a:xfrm>
            <a:off x="786808" y="1686825"/>
            <a:ext cx="7414439" cy="253465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endParaRPr lang="en-US" sz="1800" b="1" dirty="0">
              <a:solidFill>
                <a:schemeClr val="bg2"/>
              </a:solidFill>
            </a:endParaRPr>
          </a:p>
          <a:p>
            <a:pPr algn="l"/>
            <a:r>
              <a:rPr lang="en-US" sz="1800" b="1" dirty="0">
                <a:solidFill>
                  <a:schemeClr val="bg2"/>
                </a:solidFill>
              </a:rPr>
              <a:t>United Nations </a:t>
            </a:r>
          </a:p>
          <a:p>
            <a:pPr algn="l"/>
            <a:endParaRPr lang="en-US" sz="1800" b="1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Heidi Ullmann</a:t>
            </a:r>
            <a:r>
              <a:rPr lang="en-GB" sz="1800" dirty="0">
                <a:solidFill>
                  <a:schemeClr val="bg2"/>
                </a:solidFill>
              </a:rPr>
              <a:t>, United Nations Economic Commission for Latin America and the Caribbean (ECLAC)</a:t>
            </a:r>
            <a:endParaRPr lang="en-US" sz="1800" dirty="0">
              <a:solidFill>
                <a:schemeClr val="bg2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2"/>
                </a:solidFill>
              </a:rPr>
              <a:t>Victoria Lee</a:t>
            </a:r>
            <a:r>
              <a:rPr lang="en-GB" sz="1800" dirty="0">
                <a:solidFill>
                  <a:schemeClr val="bg2"/>
                </a:solidFill>
              </a:rPr>
              <a:t>, Office of the High Commissioner for Human Rights </a:t>
            </a:r>
          </a:p>
          <a:p>
            <a:pPr lvl="0" algn="l"/>
            <a:endParaRPr lang="en-GB" sz="1800" b="1" dirty="0">
              <a:solidFill>
                <a:schemeClr val="bg2"/>
              </a:solidFill>
            </a:endParaRPr>
          </a:p>
          <a:p>
            <a:pPr lvl="0" algn="l"/>
            <a:r>
              <a:rPr lang="en-GB" sz="1800" b="1" dirty="0">
                <a:solidFill>
                  <a:schemeClr val="bg2"/>
                </a:solidFill>
              </a:rPr>
              <a:t>Other contributions: Emily Rubin</a:t>
            </a:r>
            <a:r>
              <a:rPr lang="en-GB" sz="1800" dirty="0">
                <a:solidFill>
                  <a:schemeClr val="bg2"/>
                </a:solidFill>
              </a:rPr>
              <a:t>, Intern, UN Women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9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562062" y="1847700"/>
            <a:ext cx="8133127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/>
            <a:r>
              <a:rPr lang="en-US" sz="3600" b="1" dirty="0"/>
              <a:t>Process, gaps, and challenges</a:t>
            </a:r>
            <a:endParaRPr lang="en" sz="3600" dirty="0"/>
          </a:p>
        </p:txBody>
      </p:sp>
    </p:spTree>
    <p:extLst>
      <p:ext uri="{BB962C8B-B14F-4D97-AF65-F5344CB8AC3E}">
        <p14:creationId xmlns:p14="http://schemas.microsoft.com/office/powerpoint/2010/main" val="127097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F188-883E-403D-9E7F-93CD62CAD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Process, gaps, and challenges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1F2E6-9C54-4DA5-85C5-9706903AD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510937"/>
            <a:ext cx="7505700" cy="2927788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GB" sz="1600" dirty="0"/>
              <a:t>Looked at </a:t>
            </a:r>
            <a:r>
              <a:rPr lang="en-GB" sz="1600" b="1" dirty="0"/>
              <a:t>interlinkages</a:t>
            </a:r>
            <a:r>
              <a:rPr lang="en-GB" sz="1600" dirty="0"/>
              <a:t> between the targets of SDG 5 and other SDGs and chapters in the report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Decided to address </a:t>
            </a:r>
            <a:r>
              <a:rPr lang="en-GB" sz="1600" b="1" dirty="0"/>
              <a:t>areas less likely to be addressed by other chapters</a:t>
            </a:r>
            <a:endParaRPr lang="en-US" sz="1600" b="1" dirty="0"/>
          </a:p>
          <a:p>
            <a:pPr lvl="0">
              <a:spcAft>
                <a:spcPts val="0"/>
              </a:spcAft>
            </a:pPr>
            <a:r>
              <a:rPr lang="en-GB" sz="1600" b="1" dirty="0"/>
              <a:t>Most input</a:t>
            </a:r>
            <a:r>
              <a:rPr lang="en-GB" sz="1600" dirty="0"/>
              <a:t> received addressed sexual and reproductive health and violence against women to be </a:t>
            </a:r>
            <a:r>
              <a:rPr lang="en-GB" sz="1600" b="1" dirty="0"/>
              <a:t>addressed in another chapter</a:t>
            </a:r>
            <a:endParaRPr lang="en-US" sz="1600" b="1" dirty="0"/>
          </a:p>
          <a:p>
            <a:pPr lvl="0">
              <a:spcAft>
                <a:spcPts val="0"/>
              </a:spcAft>
            </a:pPr>
            <a:r>
              <a:rPr lang="en-GB" sz="1600" dirty="0"/>
              <a:t>Sources included a </a:t>
            </a:r>
            <a:r>
              <a:rPr lang="en-GB" sz="1600" b="1" dirty="0"/>
              <a:t>few peer reviewed articles</a:t>
            </a:r>
            <a:r>
              <a:rPr lang="en-GB" sz="1600" dirty="0"/>
              <a:t>, and mostly research and publications produced by task team members or their organizations.</a:t>
            </a:r>
            <a:endParaRPr lang="en-US" sz="1600" dirty="0"/>
          </a:p>
          <a:p>
            <a:pPr lvl="0">
              <a:spcAft>
                <a:spcPts val="0"/>
              </a:spcAft>
            </a:pPr>
            <a:r>
              <a:rPr lang="en-GB" sz="1600" dirty="0"/>
              <a:t>Much of the evidence is </a:t>
            </a:r>
            <a:r>
              <a:rPr lang="en-GB" sz="1600" b="1" dirty="0"/>
              <a:t>qualitative</a:t>
            </a:r>
            <a:endParaRPr lang="en-US" sz="1600" b="1" dirty="0"/>
          </a:p>
          <a:p>
            <a:pPr lvl="0">
              <a:spcAft>
                <a:spcPts val="0"/>
              </a:spcAft>
            </a:pPr>
            <a:r>
              <a:rPr lang="en-GB" sz="1600" b="1" dirty="0"/>
              <a:t>Additional research</a:t>
            </a:r>
            <a:r>
              <a:rPr lang="en-GB" sz="1600" dirty="0"/>
              <a:t>: peer reviewed articles for the situation, and State Party reports for practices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69265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2636</Words>
  <Application>Microsoft Office PowerPoint</Application>
  <PresentationFormat>On-screen Show (16:9)</PresentationFormat>
  <Paragraphs>307</Paragraphs>
  <Slides>55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Nunito</vt:lpstr>
      <vt:lpstr>Calibri</vt:lpstr>
      <vt:lpstr>Shift</vt:lpstr>
      <vt:lpstr>  UN Flagship Report on Disability and Development | 2018 Realizing the SDGs by, for and with persons with disabilities  Sustainable Development Goal 5: Gender Equality and Empowerment of Women and Girls with Disabilities  Expert Group Meeting on Monitoring and LaBouisse Hall, UNICEF Headquarters,  Evaluation for Disability-inclusive Development, 13-14 Dec 2017, New York </vt:lpstr>
      <vt:lpstr>Overview </vt:lpstr>
      <vt:lpstr>Task Team Coordinators</vt:lpstr>
      <vt:lpstr>Task Team Members</vt:lpstr>
      <vt:lpstr>Task Team Members</vt:lpstr>
      <vt:lpstr>Task Team Members</vt:lpstr>
      <vt:lpstr>Task Team Members</vt:lpstr>
      <vt:lpstr>Process, gaps, and challenges</vt:lpstr>
      <vt:lpstr>Process, gaps, and challenges</vt:lpstr>
      <vt:lpstr>Audience and focus of the chapter</vt:lpstr>
      <vt:lpstr>Would like your feedback on</vt:lpstr>
      <vt:lpstr>Options to collaborate and coordinate with other task teams </vt:lpstr>
      <vt:lpstr>SDG 5: Targets and Interlinkages</vt:lpstr>
      <vt:lpstr>SDG 5: Targets and Interlinkages</vt:lpstr>
      <vt:lpstr>SDG 5: Targets and Interlinkages (continued)</vt:lpstr>
      <vt:lpstr>SDG 5: Targets and Interlinkages (continued)</vt:lpstr>
      <vt:lpstr>SDG 5: Targets and Interlinkages (continued)</vt:lpstr>
      <vt:lpstr>SDG 5: Targets and Interlinkages (continued)</vt:lpstr>
      <vt:lpstr>SDG 5: Targets and Interlinkages (continued)</vt:lpstr>
      <vt:lpstr>SDG 5: Targets and Interlinkages (continued)</vt:lpstr>
      <vt:lpstr>Introduction to the topic</vt:lpstr>
      <vt:lpstr>Introduction to the Topic</vt:lpstr>
      <vt:lpstr>Introduction to the topic (continued)</vt:lpstr>
      <vt:lpstr>International Normative Framework</vt:lpstr>
      <vt:lpstr>International normative framework </vt:lpstr>
      <vt:lpstr>International normative framework (continued) </vt:lpstr>
      <vt:lpstr>International normative framework (continued) </vt:lpstr>
      <vt:lpstr>PowerPoint Presentation</vt:lpstr>
      <vt:lpstr>Situation of Women and Girls with Disabilities</vt:lpstr>
      <vt:lpstr>5.1 End all forms of discrimination against all women and girls everywhere</vt:lpstr>
      <vt:lpstr>5.1 End all forms of discrimination against all women and girls everywhere (continued)</vt:lpstr>
      <vt:lpstr>5.4  Recognize and value unpaid care and domestic work through the provision of public services, infrastructure and social protection</vt:lpstr>
      <vt:lpstr>5.4  Recognize and value unpaid care and domestic work through the provision of public services, infrastructure and social protection (continued)</vt:lpstr>
      <vt:lpstr>5.5 Ensure women’s full and effective participation and equal opportunities for leadership</vt:lpstr>
      <vt:lpstr>Good practices and policy trends</vt:lpstr>
      <vt:lpstr>Good practices and policy trends </vt:lpstr>
      <vt:lpstr>Good practices and policy trends </vt:lpstr>
      <vt:lpstr>Good practices and policy trends (continued)</vt:lpstr>
      <vt:lpstr>United Nations activities</vt:lpstr>
      <vt:lpstr>United Nations Activities</vt:lpstr>
      <vt:lpstr>United Nations Activities (continued)</vt:lpstr>
      <vt:lpstr>Concluding remarks</vt:lpstr>
      <vt:lpstr>Concluding remarks </vt:lpstr>
      <vt:lpstr>Concluding remarks (continued)</vt:lpstr>
      <vt:lpstr>Way forward</vt:lpstr>
      <vt:lpstr>Way forward  </vt:lpstr>
      <vt:lpstr>Comments and Questions</vt:lpstr>
      <vt:lpstr>Thank you </vt:lpstr>
      <vt:lpstr>PowerPoint Presentation</vt:lpstr>
      <vt:lpstr>5.2 Eliminate all forms of violence against women and girls.</vt:lpstr>
      <vt:lpstr>5.2 Eliminate all forms of violence against women and girls.(cont’d)</vt:lpstr>
      <vt:lpstr>5.3 Eliminate all harmful practices, such as child, early and forced marriage, and female genital mutilation</vt:lpstr>
      <vt:lpstr>5.3 Eliminate all harmful practices, such as child, early and forced marriage, and female genital mutilation.(cont’d)</vt:lpstr>
      <vt:lpstr>5.6 Ensure universal access to sexual and reproductive health and reproductive rights. (SDG 3.7, 5.6)</vt:lpstr>
      <vt:lpstr>5.6 Ensure universal access to sexual and reproductive health and reproductive rights. (SDG 3.7, 5.6) Cont’d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Equality and Empowerment of Women and Girls with Disabilities</dc:title>
  <dc:creator>Maribel DERJANI BAYEH</dc:creator>
  <cp:lastModifiedBy>Maribel DERJANI BAYEH</cp:lastModifiedBy>
  <cp:revision>30</cp:revision>
  <dcterms:modified xsi:type="dcterms:W3CDTF">2017-12-14T17:56:27Z</dcterms:modified>
</cp:coreProperties>
</file>